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Lst>
  <p:sldSz cy="5143500" cx="9144000"/>
  <p:notesSz cx="6858000" cy="9144000"/>
  <p:embeddedFontLst>
    <p:embeddedFont>
      <p:font typeface="Raleway"/>
      <p:regular r:id="rId112"/>
      <p:bold r:id="rId113"/>
      <p:italic r:id="rId114"/>
      <p:boldItalic r:id="rId115"/>
    </p:embeddedFont>
    <p:embeddedFont>
      <p:font typeface="Roboto"/>
      <p:regular r:id="rId116"/>
      <p:bold r:id="rId117"/>
      <p:italic r:id="rId118"/>
      <p:boldItalic r:id="rId1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font" Target="fonts/Roboto-italic.fntdata"/><Relationship Id="rId117" Type="http://schemas.openxmlformats.org/officeDocument/2006/relationships/font" Target="fonts/Roboto-bold.fntdata"/><Relationship Id="rId116" Type="http://schemas.openxmlformats.org/officeDocument/2006/relationships/font" Target="fonts/Roboto-regular.fntdata"/><Relationship Id="rId115" Type="http://schemas.openxmlformats.org/officeDocument/2006/relationships/font" Target="fonts/Raleway-boldItalic.fntdata"/><Relationship Id="rId119" Type="http://schemas.openxmlformats.org/officeDocument/2006/relationships/font" Target="fonts/Roboto-boldItalic.fntdata"/><Relationship Id="rId15" Type="http://schemas.openxmlformats.org/officeDocument/2006/relationships/slide" Target="slides/slide10.xml"/><Relationship Id="rId110" Type="http://schemas.openxmlformats.org/officeDocument/2006/relationships/slide" Target="slides/slide105.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font" Target="fonts/Raleway-italic.fntdata"/><Relationship Id="rId18" Type="http://schemas.openxmlformats.org/officeDocument/2006/relationships/slide" Target="slides/slide13.xml"/><Relationship Id="rId113" Type="http://schemas.openxmlformats.org/officeDocument/2006/relationships/font" Target="fonts/Raleway-bold.fntdata"/><Relationship Id="rId112" Type="http://schemas.openxmlformats.org/officeDocument/2006/relationships/font" Target="fonts/Raleway-regular.fntdata"/><Relationship Id="rId111" Type="http://schemas.openxmlformats.org/officeDocument/2006/relationships/slide" Target="slides/slide106.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6.png>
</file>

<file path=ppt/media/image117.png>
</file>

<file path=ppt/media/image118.png>
</file>

<file path=ppt/media/image119.png>
</file>

<file path=ppt/media/image12.png>
</file>

<file path=ppt/media/image120.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jpg>
</file>

<file path=ppt/media/image135.png>
</file>

<file path=ppt/media/image136.png>
</file>

<file path=ppt/media/image137.png>
</file>

<file path=ppt/media/image139.png>
</file>

<file path=ppt/media/image14.png>
</file>

<file path=ppt/media/image15.png>
</file>

<file path=ppt/media/image16.jpg>
</file>

<file path=ppt/media/image17.png>
</file>

<file path=ppt/media/image18.png>
</file>

<file path=ppt/media/image19.jp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5.jp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 name="Google Shape;5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p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4" name="Google Shape;774;p1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p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2" name="Google Shape;782;p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p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2" name="Google Shape;792;p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p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9" name="Google Shape;799;p1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p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5" name="Google Shape;805;p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p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9" name="Google Shape;819;p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 name="Shape 822"/>
        <p:cNvGrpSpPr/>
        <p:nvPr/>
      </p:nvGrpSpPr>
      <p:grpSpPr>
        <a:xfrm>
          <a:off x="0" y="0"/>
          <a:ext cx="0" cy="0"/>
          <a:chOff x="0" y="0"/>
          <a:chExt cx="0" cy="0"/>
        </a:xfrm>
      </p:grpSpPr>
      <p:sp>
        <p:nvSpPr>
          <p:cNvPr id="823" name="Google Shape;823;p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4" name="Google Shape;824;p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Google Shape;313;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9" name="Google Shape;319;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 name="Google Shape;326;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3" name="Google Shape;353;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3" name="Google Shape;373;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 name="Google Shape;387;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 name="Google Shape;401;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 name="Google Shape;409;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5" name="Google Shape;415;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5" name="Google Shape;425;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3" name="Google Shape;433;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6" name="Google Shape;446;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4" name="Google Shape;454;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p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0" name="Google Shape;460;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7" name="Google Shape;467;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p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1" name="Google Shape;481;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8" name="Google Shape;488;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p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5" name="Google Shape;495;p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2" name="Google Shape;502;p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9" name="Google Shape;509;p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6" name="Google Shape;516;p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p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2" name="Google Shape;522;p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p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9" name="Google Shape;529;p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 name="Google Shape;9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p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6" name="Google Shape;536;p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p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6" name="Google Shape;546;p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p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5" name="Google Shape;555;p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3" name="Google Shape;563;p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p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1" name="Google Shape;571;p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p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8" name="Google Shape;578;p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p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5" name="Google Shape;585;p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p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5" name="Google Shape;595;p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p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1" name="Google Shape;601;p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p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9" name="Google Shape;609;p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p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6" name="Google Shape;616;p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p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3" name="Google Shape;623;p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p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0" name="Google Shape;630;p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p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7" name="Google Shape;637;p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p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8" name="Google Shape;648;p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p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1" name="Google Shape;661;p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p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9" name="Google Shape;669;p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p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6" name="Google Shape;676;p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p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4" name="Google Shape;684;p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p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1" name="Google Shape;691;p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p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8" name="Google Shape;698;p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p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6" name="Google Shape;706;p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p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4" name="Google Shape;714;p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p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2" name="Google Shape;722;p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p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0" name="Google Shape;730;p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p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8" name="Google Shape;738;p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p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6" name="Google Shape;746;p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p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3" name="Google Shape;753;p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p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0" name="Google Shape;760;p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p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8" name="Google Shape;768;p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txBox="1"/>
          <p:nvPr>
            <p:ph type="ctrTitle"/>
          </p:nvPr>
        </p:nvSpPr>
        <p:spPr>
          <a:xfrm>
            <a:off x="485875" y="264475"/>
            <a:ext cx="8183700" cy="14736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2100"/>
              <a:buNone/>
              <a:defRPr sz="2100"/>
            </a:lvl1pPr>
          </a:lstStyle>
          <a:p/>
        </p:txBody>
      </p:sp>
      <p:sp>
        <p:nvSpPr>
          <p:cNvPr id="48" name="Google Shape;48;p1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12"/>
          <p:cNvSpPr txBox="1"/>
          <p:nvPr>
            <p:ph hasCustomPrompt="1" type="title"/>
          </p:nvPr>
        </p:nvSpPr>
        <p:spPr>
          <a:xfrm>
            <a:off x="311700" y="743001"/>
            <a:ext cx="8520600" cy="20064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Font typeface="Arial"/>
              <a:buNone/>
              <a:defRPr sz="12000">
                <a:latin typeface="Arial"/>
                <a:ea typeface="Arial"/>
                <a:cs typeface="Arial"/>
                <a:sym typeface="Arial"/>
              </a:defRPr>
            </a:lvl1pPr>
            <a:lvl2pPr lvl="1" algn="ctr">
              <a:lnSpc>
                <a:spcPct val="100000"/>
              </a:lnSpc>
              <a:spcBef>
                <a:spcPts val="0"/>
              </a:spcBef>
              <a:spcAft>
                <a:spcPts val="0"/>
              </a:spcAft>
              <a:buSzPts val="12000"/>
              <a:buFont typeface="Arial"/>
              <a:buNone/>
              <a:defRPr sz="12000">
                <a:latin typeface="Arial"/>
                <a:ea typeface="Arial"/>
                <a:cs typeface="Arial"/>
                <a:sym typeface="Arial"/>
              </a:defRPr>
            </a:lvl2pPr>
            <a:lvl3pPr lvl="2" algn="ctr">
              <a:lnSpc>
                <a:spcPct val="100000"/>
              </a:lnSpc>
              <a:spcBef>
                <a:spcPts val="0"/>
              </a:spcBef>
              <a:spcAft>
                <a:spcPts val="0"/>
              </a:spcAft>
              <a:buSzPts val="12000"/>
              <a:buFont typeface="Arial"/>
              <a:buNone/>
              <a:defRPr sz="12000">
                <a:latin typeface="Arial"/>
                <a:ea typeface="Arial"/>
                <a:cs typeface="Arial"/>
                <a:sym typeface="Arial"/>
              </a:defRPr>
            </a:lvl3pPr>
            <a:lvl4pPr lvl="3" algn="ctr">
              <a:lnSpc>
                <a:spcPct val="100000"/>
              </a:lnSpc>
              <a:spcBef>
                <a:spcPts val="0"/>
              </a:spcBef>
              <a:spcAft>
                <a:spcPts val="0"/>
              </a:spcAft>
              <a:buSzPts val="12000"/>
              <a:buFont typeface="Arial"/>
              <a:buNone/>
              <a:defRPr sz="12000">
                <a:latin typeface="Arial"/>
                <a:ea typeface="Arial"/>
                <a:cs typeface="Arial"/>
                <a:sym typeface="Arial"/>
              </a:defRPr>
            </a:lvl4pPr>
            <a:lvl5pPr lvl="4" algn="ctr">
              <a:lnSpc>
                <a:spcPct val="100000"/>
              </a:lnSpc>
              <a:spcBef>
                <a:spcPts val="0"/>
              </a:spcBef>
              <a:spcAft>
                <a:spcPts val="0"/>
              </a:spcAft>
              <a:buSzPts val="12000"/>
              <a:buFont typeface="Arial"/>
              <a:buNone/>
              <a:defRPr sz="12000">
                <a:latin typeface="Arial"/>
                <a:ea typeface="Arial"/>
                <a:cs typeface="Arial"/>
                <a:sym typeface="Arial"/>
              </a:defRPr>
            </a:lvl5pPr>
            <a:lvl6pPr lvl="5" algn="ctr">
              <a:lnSpc>
                <a:spcPct val="100000"/>
              </a:lnSpc>
              <a:spcBef>
                <a:spcPts val="0"/>
              </a:spcBef>
              <a:spcAft>
                <a:spcPts val="0"/>
              </a:spcAft>
              <a:buSzPts val="12000"/>
              <a:buFont typeface="Arial"/>
              <a:buNone/>
              <a:defRPr sz="12000">
                <a:latin typeface="Arial"/>
                <a:ea typeface="Arial"/>
                <a:cs typeface="Arial"/>
                <a:sym typeface="Arial"/>
              </a:defRPr>
            </a:lvl6pPr>
            <a:lvl7pPr lvl="6" algn="ctr">
              <a:lnSpc>
                <a:spcPct val="100000"/>
              </a:lnSpc>
              <a:spcBef>
                <a:spcPts val="0"/>
              </a:spcBef>
              <a:spcAft>
                <a:spcPts val="0"/>
              </a:spcAft>
              <a:buSzPts val="12000"/>
              <a:buFont typeface="Arial"/>
              <a:buNone/>
              <a:defRPr sz="12000">
                <a:latin typeface="Arial"/>
                <a:ea typeface="Arial"/>
                <a:cs typeface="Arial"/>
                <a:sym typeface="Arial"/>
              </a:defRPr>
            </a:lvl7pPr>
            <a:lvl8pPr lvl="7" algn="ctr">
              <a:lnSpc>
                <a:spcPct val="100000"/>
              </a:lnSpc>
              <a:spcBef>
                <a:spcPts val="0"/>
              </a:spcBef>
              <a:spcAft>
                <a:spcPts val="0"/>
              </a:spcAft>
              <a:buSzPts val="12000"/>
              <a:buFont typeface="Arial"/>
              <a:buNone/>
              <a:defRPr sz="12000">
                <a:latin typeface="Arial"/>
                <a:ea typeface="Arial"/>
                <a:cs typeface="Arial"/>
                <a:sym typeface="Arial"/>
              </a:defRPr>
            </a:lvl8pPr>
            <a:lvl9pPr lvl="8" algn="ctr">
              <a:lnSpc>
                <a:spcPct val="100000"/>
              </a:lnSpc>
              <a:spcBef>
                <a:spcPts val="0"/>
              </a:spcBef>
              <a:spcAft>
                <a:spcPts val="0"/>
              </a:spcAft>
              <a:buSzPts val="12000"/>
              <a:buFont typeface="Arial"/>
              <a:buNone/>
              <a:defRPr sz="12000">
                <a:latin typeface="Arial"/>
                <a:ea typeface="Arial"/>
                <a:cs typeface="Arial"/>
                <a:sym typeface="Arial"/>
              </a:defRPr>
            </a:lvl9pPr>
          </a:lstStyle>
          <a:p>
            <a:r>
              <a:t>xx%</a:t>
            </a:r>
          </a:p>
        </p:txBody>
      </p:sp>
      <p:sp>
        <p:nvSpPr>
          <p:cNvPr id="52" name="Google Shape;52;p12"/>
          <p:cNvSpPr txBox="1"/>
          <p:nvPr>
            <p:ph idx="1" type="body"/>
          </p:nvPr>
        </p:nvSpPr>
        <p:spPr>
          <a:xfrm>
            <a:off x="311700" y="2845182"/>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Clr>
                <a:schemeClr val="lt1"/>
              </a:buClr>
              <a:buSzPts val="1800"/>
              <a:buChar char="●"/>
              <a:defRPr>
                <a:solidFill>
                  <a:schemeClr val="lt1"/>
                </a:solidFill>
              </a:defRPr>
            </a:lvl1pPr>
            <a:lvl2pPr indent="-317500" lvl="1" marL="914400" algn="ctr">
              <a:lnSpc>
                <a:spcPct val="115000"/>
              </a:lnSpc>
              <a:spcBef>
                <a:spcPts val="0"/>
              </a:spcBef>
              <a:spcAft>
                <a:spcPts val="0"/>
              </a:spcAft>
              <a:buClr>
                <a:schemeClr val="lt1"/>
              </a:buClr>
              <a:buSzPts val="1400"/>
              <a:buChar char="○"/>
              <a:defRPr>
                <a:solidFill>
                  <a:schemeClr val="lt1"/>
                </a:solidFill>
              </a:defRPr>
            </a:lvl2pPr>
            <a:lvl3pPr indent="-317500" lvl="2" marL="1371600" algn="ctr">
              <a:lnSpc>
                <a:spcPct val="115000"/>
              </a:lnSpc>
              <a:spcBef>
                <a:spcPts val="0"/>
              </a:spcBef>
              <a:spcAft>
                <a:spcPts val="0"/>
              </a:spcAft>
              <a:buClr>
                <a:schemeClr val="lt1"/>
              </a:buClr>
              <a:buSzPts val="1400"/>
              <a:buChar char="■"/>
              <a:defRPr>
                <a:solidFill>
                  <a:schemeClr val="lt1"/>
                </a:solidFill>
              </a:defRPr>
            </a:lvl3pPr>
            <a:lvl4pPr indent="-317500" lvl="3" marL="1828800" algn="ctr">
              <a:lnSpc>
                <a:spcPct val="115000"/>
              </a:lnSpc>
              <a:spcBef>
                <a:spcPts val="0"/>
              </a:spcBef>
              <a:spcAft>
                <a:spcPts val="0"/>
              </a:spcAft>
              <a:buClr>
                <a:schemeClr val="lt1"/>
              </a:buClr>
              <a:buSzPts val="1400"/>
              <a:buChar char="●"/>
              <a:defRPr>
                <a:solidFill>
                  <a:schemeClr val="lt1"/>
                </a:solidFill>
              </a:defRPr>
            </a:lvl4pPr>
            <a:lvl5pPr indent="-317500" lvl="4" marL="2286000" algn="ctr">
              <a:lnSpc>
                <a:spcPct val="115000"/>
              </a:lnSpc>
              <a:spcBef>
                <a:spcPts val="0"/>
              </a:spcBef>
              <a:spcAft>
                <a:spcPts val="0"/>
              </a:spcAft>
              <a:buClr>
                <a:schemeClr val="lt1"/>
              </a:buClr>
              <a:buSzPts val="1400"/>
              <a:buChar char="○"/>
              <a:defRPr>
                <a:solidFill>
                  <a:schemeClr val="lt1"/>
                </a:solidFill>
              </a:defRPr>
            </a:lvl5pPr>
            <a:lvl6pPr indent="-317500" lvl="5" marL="2743200" algn="ctr">
              <a:lnSpc>
                <a:spcPct val="115000"/>
              </a:lnSpc>
              <a:spcBef>
                <a:spcPts val="0"/>
              </a:spcBef>
              <a:spcAft>
                <a:spcPts val="0"/>
              </a:spcAft>
              <a:buClr>
                <a:schemeClr val="lt1"/>
              </a:buClr>
              <a:buSzPts val="1400"/>
              <a:buChar char="■"/>
              <a:defRPr>
                <a:solidFill>
                  <a:schemeClr val="lt1"/>
                </a:solidFill>
              </a:defRPr>
            </a:lvl6pPr>
            <a:lvl7pPr indent="-317500" lvl="6" marL="3200400" algn="ctr">
              <a:lnSpc>
                <a:spcPct val="115000"/>
              </a:lnSpc>
              <a:spcBef>
                <a:spcPts val="0"/>
              </a:spcBef>
              <a:spcAft>
                <a:spcPts val="0"/>
              </a:spcAft>
              <a:buClr>
                <a:schemeClr val="lt1"/>
              </a:buClr>
              <a:buSzPts val="1400"/>
              <a:buChar char="●"/>
              <a:defRPr>
                <a:solidFill>
                  <a:schemeClr val="lt1"/>
                </a:solidFill>
              </a:defRPr>
            </a:lvl7pPr>
            <a:lvl8pPr indent="-317500" lvl="7" marL="3657600" algn="ctr">
              <a:lnSpc>
                <a:spcPct val="115000"/>
              </a:lnSpc>
              <a:spcBef>
                <a:spcPts val="0"/>
              </a:spcBef>
              <a:spcAft>
                <a:spcPts val="0"/>
              </a:spcAft>
              <a:buClr>
                <a:schemeClr val="lt1"/>
              </a:buClr>
              <a:buSzPts val="1400"/>
              <a:buChar char="○"/>
              <a:defRPr>
                <a:solidFill>
                  <a:schemeClr val="lt1"/>
                </a:solidFill>
              </a:defRPr>
            </a:lvl8pPr>
            <a:lvl9pPr indent="-317500" lvl="8" marL="4114800" algn="ctr">
              <a:lnSpc>
                <a:spcPct val="115000"/>
              </a:lnSpc>
              <a:spcBef>
                <a:spcPts val="0"/>
              </a:spcBef>
              <a:spcAft>
                <a:spcPts val="0"/>
              </a:spcAft>
              <a:buClr>
                <a:schemeClr val="lt1"/>
              </a:buClr>
              <a:buSzPts val="1400"/>
              <a:buChar char="■"/>
              <a:defRPr>
                <a:solidFill>
                  <a:schemeClr val="lt1"/>
                </a:solidFill>
              </a:defRPr>
            </a:lvl9pPr>
          </a:lstStyle>
          <a:p/>
        </p:txBody>
      </p:sp>
      <p:sp>
        <p:nvSpPr>
          <p:cNvPr id="53" name="Google Shape;53;p12"/>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3"/>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6" name="Google Shape;16;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sz="1300">
                <a:latin typeface="Arial"/>
                <a:ea typeface="Arial"/>
                <a:cs typeface="Arial"/>
                <a:sym typeface="Arial"/>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7" name="Google Shape;17;p3"/>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 name="Shape 18"/>
        <p:cNvGrpSpPr/>
        <p:nvPr/>
      </p:nvGrpSpPr>
      <p:grpSpPr>
        <a:xfrm>
          <a:off x="0" y="0"/>
          <a:ext cx="0" cy="0"/>
          <a:chOff x="0" y="0"/>
          <a:chExt cx="0" cy="0"/>
        </a:xfrm>
      </p:grpSpPr>
      <p:sp>
        <p:nvSpPr>
          <p:cNvPr id="19" name="Google Shape;19;p4"/>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5"/>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5"/>
          <p:cNvSpPr txBox="1"/>
          <p:nvPr>
            <p:ph type="title"/>
          </p:nvPr>
        </p:nvSpPr>
        <p:spPr>
          <a:xfrm>
            <a:off x="485875" y="1714500"/>
            <a:ext cx="8183700" cy="78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23" name="Google Shape;23;p5"/>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6"/>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6" name="Google Shape;26;p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7" name="Google Shape;27;p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8" name="Google Shape;28;p6"/>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7"/>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 name="Google Shape;31;p7"/>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4" name="Google Shape;34;p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5" name="Google Shape;35;p8"/>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36" name="Shape 36"/>
        <p:cNvGrpSpPr/>
        <p:nvPr/>
      </p:nvGrpSpPr>
      <p:grpSpPr>
        <a:xfrm>
          <a:off x="0" y="0"/>
          <a:ext cx="0" cy="0"/>
          <a:chOff x="0" y="0"/>
          <a:chExt cx="0" cy="0"/>
        </a:xfrm>
      </p:grpSpPr>
      <p:sp>
        <p:nvSpPr>
          <p:cNvPr id="37" name="Google Shape;37;p9"/>
          <p:cNvSpPr txBox="1"/>
          <p:nvPr>
            <p:ph type="title"/>
          </p:nvPr>
        </p:nvSpPr>
        <p:spPr>
          <a:xfrm>
            <a:off x="490250" y="526350"/>
            <a:ext cx="56040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38" name="Google Shape;38;p9"/>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10"/>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 name="Google Shape;41;p10"/>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10"/>
          <p:cNvSpPr txBox="1"/>
          <p:nvPr>
            <p:ph type="title"/>
          </p:nvPr>
        </p:nvSpPr>
        <p:spPr>
          <a:xfrm>
            <a:off x="265500" y="1181700"/>
            <a:ext cx="4045200" cy="1533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43" name="Google Shape;43;p10"/>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10"/>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45" name="Google Shape;45;p10"/>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1pPr>
            <a:lvl2pPr lvl="1"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2pPr>
            <a:lvl3pPr lvl="2"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3pPr>
            <a:lvl4pPr lvl="3"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4pPr>
            <a:lvl5pPr lvl="4"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5pPr>
            <a:lvl6pPr lvl="5"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6pPr>
            <a:lvl7pPr lvl="6"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7pPr>
            <a:lvl8pPr lvl="7"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8pPr>
            <a:lvl9pPr lvl="8"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lt2"/>
              </a:buClr>
              <a:buSzPts val="1800"/>
              <a:buFont typeface="Arial"/>
              <a:buChar char="●"/>
              <a:defRPr b="0" i="0" sz="1800" u="none" cap="none" strike="noStrike">
                <a:solidFill>
                  <a:schemeClr val="lt2"/>
                </a:solidFill>
                <a:latin typeface="Arial"/>
                <a:ea typeface="Arial"/>
                <a:cs typeface="Arial"/>
                <a:sym typeface="Arial"/>
              </a:defRPr>
            </a:lvl1pPr>
            <a:lvl2pPr indent="-317500" lvl="1" marL="914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0.xml"/><Relationship Id="rId3" Type="http://schemas.openxmlformats.org/officeDocument/2006/relationships/image" Target="../media/image129.png"/><Relationship Id="rId4" Type="http://schemas.openxmlformats.org/officeDocument/2006/relationships/image" Target="../media/image130.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1.xml"/><Relationship Id="rId3" Type="http://schemas.openxmlformats.org/officeDocument/2006/relationships/image" Target="../media/image128.png"/><Relationship Id="rId4" Type="http://schemas.openxmlformats.org/officeDocument/2006/relationships/image" Target="../media/image131.png"/><Relationship Id="rId5" Type="http://schemas.openxmlformats.org/officeDocument/2006/relationships/image" Target="../media/image135.png"/><Relationship Id="rId6" Type="http://schemas.openxmlformats.org/officeDocument/2006/relationships/image" Target="../media/image133.pn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2.xml"/><Relationship Id="rId3" Type="http://schemas.openxmlformats.org/officeDocument/2006/relationships/image" Target="../media/image134.jp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3.xml"/><Relationship Id="rId3" Type="http://schemas.openxmlformats.org/officeDocument/2006/relationships/hyperlink" Target="https://docs.python.org/3/" TargetMode="External"/><Relationship Id="rId4" Type="http://schemas.openxmlformats.org/officeDocument/2006/relationships/hyperlink" Target="https://numpy.org/doc/" TargetMode="External"/><Relationship Id="rId5" Type="http://schemas.openxmlformats.org/officeDocument/2006/relationships/hyperlink" Target="https://matplotlib.org/" TargetMode="Externa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4.xml"/><Relationship Id="rId3" Type="http://schemas.openxmlformats.org/officeDocument/2006/relationships/image" Target="../media/image139.png"/><Relationship Id="rId4" Type="http://schemas.openxmlformats.org/officeDocument/2006/relationships/image" Target="../media/image136.png"/><Relationship Id="rId5" Type="http://schemas.openxmlformats.org/officeDocument/2006/relationships/image" Target="../media/image137.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6.jp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hyperlink" Target="https://www.geeksforgeeks.org/python-lis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3.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7.png"/><Relationship Id="rId4" Type="http://schemas.openxmlformats.org/officeDocument/2006/relationships/image" Target="../media/image21.png"/><Relationship Id="rId5" Type="http://schemas.openxmlformats.org/officeDocument/2006/relationships/image" Target="../media/image25.png"/><Relationship Id="rId6"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6.png"/><Relationship Id="rId4" Type="http://schemas.openxmlformats.org/officeDocument/2006/relationships/image" Target="../media/image39.png"/><Relationship Id="rId5" Type="http://schemas.openxmlformats.org/officeDocument/2006/relationships/image" Target="../media/image3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8.png"/><Relationship Id="rId4" Type="http://schemas.openxmlformats.org/officeDocument/2006/relationships/image" Target="../media/image2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3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5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6.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4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4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4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4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44.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45.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48.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4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5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5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6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4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5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56.png"/><Relationship Id="rId4" Type="http://schemas.openxmlformats.org/officeDocument/2006/relationships/image" Target="../media/image58.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5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69.png"/><Relationship Id="rId4" Type="http://schemas.openxmlformats.org/officeDocument/2006/relationships/image" Target="../media/image57.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5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62.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6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9.jp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63.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60.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54.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64.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66.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image" Target="../media/image67.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image" Target="../media/image72.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7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65.png"/><Relationship Id="rId4" Type="http://schemas.openxmlformats.org/officeDocument/2006/relationships/image" Target="../media/image7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7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 Id="rId3" Type="http://schemas.openxmlformats.org/officeDocument/2006/relationships/image" Target="../media/image77.png"/><Relationship Id="rId4" Type="http://schemas.openxmlformats.org/officeDocument/2006/relationships/image" Target="../media/image79.png"/><Relationship Id="rId5" Type="http://schemas.openxmlformats.org/officeDocument/2006/relationships/image" Target="../media/image74.png"/><Relationship Id="rId6" Type="http://schemas.openxmlformats.org/officeDocument/2006/relationships/image" Target="../media/image78.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76.png"/><Relationship Id="rId4" Type="http://schemas.openxmlformats.org/officeDocument/2006/relationships/image" Target="../media/image80.png"/><Relationship Id="rId5" Type="http://schemas.openxmlformats.org/officeDocument/2006/relationships/image" Target="../media/image88.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 Id="rId3" Type="http://schemas.openxmlformats.org/officeDocument/2006/relationships/image" Target="../media/image75.png"/><Relationship Id="rId4" Type="http://schemas.openxmlformats.org/officeDocument/2006/relationships/image" Target="../media/image84.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 Id="rId3" Type="http://schemas.openxmlformats.org/officeDocument/2006/relationships/image" Target="../media/image90.png"/><Relationship Id="rId4" Type="http://schemas.openxmlformats.org/officeDocument/2006/relationships/image" Target="../media/image86.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 Id="rId3" Type="http://schemas.openxmlformats.org/officeDocument/2006/relationships/image" Target="../media/image87.png"/><Relationship Id="rId4" Type="http://schemas.openxmlformats.org/officeDocument/2006/relationships/image" Target="../media/image85.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 Id="rId3" Type="http://schemas.openxmlformats.org/officeDocument/2006/relationships/image" Target="../media/image82.png"/><Relationship Id="rId4" Type="http://schemas.openxmlformats.org/officeDocument/2006/relationships/image" Target="../media/image83.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 Id="rId3" Type="http://schemas.openxmlformats.org/officeDocument/2006/relationships/image" Target="../media/image89.png"/><Relationship Id="rId4" Type="http://schemas.openxmlformats.org/officeDocument/2006/relationships/image" Target="../media/image92.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 Id="rId3" Type="http://schemas.openxmlformats.org/officeDocument/2006/relationships/image" Target="../media/image81.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 Id="rId3" Type="http://schemas.openxmlformats.org/officeDocument/2006/relationships/image" Target="../media/image94.png"/><Relationship Id="rId4" Type="http://schemas.openxmlformats.org/officeDocument/2006/relationships/image" Target="../media/image96.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 Id="rId3" Type="http://schemas.openxmlformats.org/officeDocument/2006/relationships/image" Target="../media/image99.png"/><Relationship Id="rId4" Type="http://schemas.openxmlformats.org/officeDocument/2006/relationships/image" Target="../media/image9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 Id="rId3" Type="http://schemas.openxmlformats.org/officeDocument/2006/relationships/image" Target="../media/image95.png"/><Relationship Id="rId4" Type="http://schemas.openxmlformats.org/officeDocument/2006/relationships/image" Target="../media/image98.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 Id="rId3" Type="http://schemas.openxmlformats.org/officeDocument/2006/relationships/image" Target="../media/image91.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 Id="rId3" Type="http://schemas.openxmlformats.org/officeDocument/2006/relationships/image" Target="../media/image97.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 Id="rId3" Type="http://schemas.openxmlformats.org/officeDocument/2006/relationships/image" Target="../media/image107.png"/><Relationship Id="rId4" Type="http://schemas.openxmlformats.org/officeDocument/2006/relationships/image" Target="../media/image100.png"/><Relationship Id="rId5" Type="http://schemas.openxmlformats.org/officeDocument/2006/relationships/image" Target="../media/image104.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 Id="rId3" Type="http://schemas.openxmlformats.org/officeDocument/2006/relationships/image" Target="../media/image108.png"/><Relationship Id="rId4" Type="http://schemas.openxmlformats.org/officeDocument/2006/relationships/image" Target="../media/image101.png"/><Relationship Id="rId5" Type="http://schemas.openxmlformats.org/officeDocument/2006/relationships/image" Target="../media/image113.png"/><Relationship Id="rId6" Type="http://schemas.openxmlformats.org/officeDocument/2006/relationships/image" Target="../media/image105.png"/><Relationship Id="rId7" Type="http://schemas.openxmlformats.org/officeDocument/2006/relationships/image" Target="../media/image110.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 Id="rId3" Type="http://schemas.openxmlformats.org/officeDocument/2006/relationships/image" Target="../media/image103.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 Id="rId3" Type="http://schemas.openxmlformats.org/officeDocument/2006/relationships/image" Target="../media/image102.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 Id="rId3" Type="http://schemas.openxmlformats.org/officeDocument/2006/relationships/image" Target="../media/image112.png"/><Relationship Id="rId4" Type="http://schemas.openxmlformats.org/officeDocument/2006/relationships/image" Target="../media/image114.png"/><Relationship Id="rId5" Type="http://schemas.openxmlformats.org/officeDocument/2006/relationships/image" Target="../media/image111.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 Id="rId3" Type="http://schemas.openxmlformats.org/officeDocument/2006/relationships/image" Target="../media/image109.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 Id="rId3" Type="http://schemas.openxmlformats.org/officeDocument/2006/relationships/image" Target="../media/image1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 Id="rId3" Type="http://schemas.openxmlformats.org/officeDocument/2006/relationships/image" Target="../media/image106.png"/><Relationship Id="rId4" Type="http://schemas.openxmlformats.org/officeDocument/2006/relationships/image" Target="../media/image116.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 Id="rId3" Type="http://schemas.openxmlformats.org/officeDocument/2006/relationships/image" Target="../media/image106.png"/><Relationship Id="rId4" Type="http://schemas.openxmlformats.org/officeDocument/2006/relationships/image" Target="../media/image118.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 Id="rId3" Type="http://schemas.openxmlformats.org/officeDocument/2006/relationships/image" Target="../media/image117.png"/><Relationship Id="rId4" Type="http://schemas.openxmlformats.org/officeDocument/2006/relationships/image" Target="../media/image106.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 Id="rId3" Type="http://schemas.openxmlformats.org/officeDocument/2006/relationships/image" Target="../media/image119.png"/><Relationship Id="rId4" Type="http://schemas.openxmlformats.org/officeDocument/2006/relationships/image" Target="../media/image127.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4.xml"/><Relationship Id="rId3" Type="http://schemas.openxmlformats.org/officeDocument/2006/relationships/image" Target="../media/image123.png"/><Relationship Id="rId4" Type="http://schemas.openxmlformats.org/officeDocument/2006/relationships/image" Target="../media/image119.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5.xml"/><Relationship Id="rId3" Type="http://schemas.openxmlformats.org/officeDocument/2006/relationships/image" Target="../media/image125.png"/><Relationship Id="rId4" Type="http://schemas.openxmlformats.org/officeDocument/2006/relationships/image" Target="../media/image119.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6.xml"/><Relationship Id="rId3" Type="http://schemas.openxmlformats.org/officeDocument/2006/relationships/image" Target="../media/image124.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7.xml"/><Relationship Id="rId3" Type="http://schemas.openxmlformats.org/officeDocument/2006/relationships/image" Target="../media/image122.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8.xml"/><Relationship Id="rId3" Type="http://schemas.openxmlformats.org/officeDocument/2006/relationships/image" Target="../media/image126.png"/><Relationship Id="rId4" Type="http://schemas.openxmlformats.org/officeDocument/2006/relationships/image" Target="../media/image132.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ctrTitle"/>
          </p:nvPr>
        </p:nvSpPr>
        <p:spPr>
          <a:xfrm>
            <a:off x="2147700" y="1792050"/>
            <a:ext cx="4848600" cy="779700"/>
          </a:xfrm>
          <a:prstGeom prst="rect">
            <a:avLst/>
          </a:prstGeom>
          <a:solidFill>
            <a:schemeClr val="lt1"/>
          </a:solid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990"/>
              <a:buNone/>
            </a:pPr>
            <a:r>
              <a:rPr lang="en" sz="4880"/>
              <a:t>Python for ML</a:t>
            </a:r>
            <a:endParaRPr sz="4880"/>
          </a:p>
        </p:txBody>
      </p:sp>
      <p:pic>
        <p:nvPicPr>
          <p:cNvPr id="59" name="Google Shape;59;p13"/>
          <p:cNvPicPr preferRelativeResize="0"/>
          <p:nvPr/>
        </p:nvPicPr>
        <p:blipFill>
          <a:blip r:embed="rId3">
            <a:alphaModFix/>
          </a:blip>
          <a:stretch>
            <a:fillRect/>
          </a:stretch>
        </p:blipFill>
        <p:spPr>
          <a:xfrm>
            <a:off x="3015500" y="0"/>
            <a:ext cx="2392350" cy="2392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Ready for Binge Watching?</a:t>
            </a:r>
            <a:endParaRPr/>
          </a:p>
        </p:txBody>
      </p:sp>
      <p:sp>
        <p:nvSpPr>
          <p:cNvPr id="117" name="Google Shape;117;p22"/>
          <p:cNvSpPr txBox="1"/>
          <p:nvPr>
            <p:ph idx="1" type="body"/>
          </p:nvPr>
        </p:nvSpPr>
        <p:spPr>
          <a:xfrm>
            <a:off x="311700" y="1152475"/>
            <a:ext cx="8520600" cy="3636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The output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rPr lang="en"/>
              <a:t> </a:t>
            </a:r>
            <a:endParaRPr/>
          </a:p>
          <a:p>
            <a:pPr indent="0" lvl="0" marL="0" rtl="0" algn="l">
              <a:lnSpc>
                <a:spcPct val="115000"/>
              </a:lnSpc>
              <a:spcBef>
                <a:spcPts val="1200"/>
              </a:spcBef>
              <a:spcAft>
                <a:spcPts val="1200"/>
              </a:spcAft>
              <a:buSzPts val="1800"/>
              <a:buNone/>
            </a:pPr>
            <a:r>
              <a:t/>
            </a:r>
            <a:endParaRPr sz="1400">
              <a:solidFill>
                <a:schemeClr val="dk2"/>
              </a:solidFill>
            </a:endParaRPr>
          </a:p>
        </p:txBody>
      </p:sp>
      <p:pic>
        <p:nvPicPr>
          <p:cNvPr id="118" name="Google Shape;118;p22"/>
          <p:cNvPicPr preferRelativeResize="0"/>
          <p:nvPr/>
        </p:nvPicPr>
        <p:blipFill rotWithShape="1">
          <a:blip r:embed="rId3">
            <a:alphaModFix/>
          </a:blip>
          <a:srcRect b="0" l="0" r="0" t="0"/>
          <a:stretch/>
        </p:blipFill>
        <p:spPr>
          <a:xfrm>
            <a:off x="496000" y="1634375"/>
            <a:ext cx="5377001" cy="2134025"/>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112"/>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Fun Exercise</a:t>
            </a:r>
            <a:endParaRPr/>
          </a:p>
        </p:txBody>
      </p:sp>
      <p:sp>
        <p:nvSpPr>
          <p:cNvPr id="777" name="Google Shape;777;p1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400"/>
              </a:spcBef>
              <a:spcAft>
                <a:spcPts val="0"/>
              </a:spcAft>
              <a:buSzPts val="1800"/>
              <a:buNone/>
            </a:pPr>
            <a:r>
              <a:rPr lang="en" sz="1300">
                <a:solidFill>
                  <a:schemeClr val="dk2"/>
                </a:solidFill>
                <a:latin typeface="Arial"/>
                <a:ea typeface="Arial"/>
                <a:cs typeface="Arial"/>
                <a:sym typeface="Arial"/>
              </a:rPr>
              <a:t>Alright! Now we have an exercise for you, implement what you've learnt, follow the instructions below and have fun.</a:t>
            </a:r>
            <a:endParaRPr sz="1300">
              <a:solidFill>
                <a:schemeClr val="dk2"/>
              </a:solidFill>
              <a:latin typeface="Arial"/>
              <a:ea typeface="Arial"/>
              <a:cs typeface="Arial"/>
              <a:sym typeface="Arial"/>
            </a:endParaRPr>
          </a:p>
          <a:p>
            <a:pPr indent="0" lvl="0" marL="0" rtl="0" algn="l">
              <a:lnSpc>
                <a:spcPct val="115000"/>
              </a:lnSpc>
              <a:spcBef>
                <a:spcPts val="1400"/>
              </a:spcBef>
              <a:spcAft>
                <a:spcPts val="0"/>
              </a:spcAft>
              <a:buClr>
                <a:schemeClr val="dk2"/>
              </a:buClr>
              <a:buSzPts val="1100"/>
              <a:buFont typeface="Arial"/>
              <a:buNone/>
            </a:pPr>
            <a:r>
              <a:t/>
            </a:r>
            <a:endParaRPr sz="1300">
              <a:solidFill>
                <a:schemeClr val="dk2"/>
              </a:solidFill>
              <a:latin typeface="Arial"/>
              <a:ea typeface="Arial"/>
              <a:cs typeface="Arial"/>
              <a:sym typeface="Arial"/>
            </a:endParaRPr>
          </a:p>
          <a:p>
            <a:pPr indent="0" lvl="0" marL="0" rtl="0" algn="l">
              <a:lnSpc>
                <a:spcPct val="115000"/>
              </a:lnSpc>
              <a:spcBef>
                <a:spcPts val="400"/>
              </a:spcBef>
              <a:spcAft>
                <a:spcPts val="1200"/>
              </a:spcAft>
              <a:buSzPts val="1800"/>
              <a:buNone/>
            </a:pPr>
            <a:r>
              <a:t/>
            </a:r>
            <a:endParaRPr/>
          </a:p>
        </p:txBody>
      </p:sp>
      <p:pic>
        <p:nvPicPr>
          <p:cNvPr id="778" name="Google Shape;778;p112"/>
          <p:cNvPicPr preferRelativeResize="0"/>
          <p:nvPr/>
        </p:nvPicPr>
        <p:blipFill rotWithShape="1">
          <a:blip r:embed="rId3">
            <a:alphaModFix/>
          </a:blip>
          <a:srcRect b="0" l="0" r="0" t="0"/>
          <a:stretch/>
        </p:blipFill>
        <p:spPr>
          <a:xfrm>
            <a:off x="384100" y="1733550"/>
            <a:ext cx="5010150" cy="1676400"/>
          </a:xfrm>
          <a:prstGeom prst="rect">
            <a:avLst/>
          </a:prstGeom>
          <a:noFill/>
          <a:ln>
            <a:noFill/>
          </a:ln>
        </p:spPr>
      </p:pic>
      <p:pic>
        <p:nvPicPr>
          <p:cNvPr id="779" name="Google Shape;779;p112"/>
          <p:cNvPicPr preferRelativeResize="0"/>
          <p:nvPr/>
        </p:nvPicPr>
        <p:blipFill rotWithShape="1">
          <a:blip r:embed="rId4">
            <a:alphaModFix/>
          </a:blip>
          <a:srcRect b="0" l="0" r="0" t="0"/>
          <a:stretch/>
        </p:blipFill>
        <p:spPr>
          <a:xfrm>
            <a:off x="384100" y="3691400"/>
            <a:ext cx="8350624" cy="447825"/>
          </a:xfrm>
          <a:prstGeom prst="rect">
            <a:avLst/>
          </a:prstGeom>
          <a:noFill/>
          <a:ln>
            <a:noFill/>
          </a:ln>
        </p:spPr>
      </p:pic>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sp>
        <p:nvSpPr>
          <p:cNvPr id="784" name="Google Shape;784;p113"/>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Let’s Begin !</a:t>
            </a:r>
            <a:endParaRPr/>
          </a:p>
        </p:txBody>
      </p:sp>
      <p:sp>
        <p:nvSpPr>
          <p:cNvPr id="785" name="Google Shape;785;p1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  Task  #1                                                                                       Task  #3</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50000"/>
              </a:lnSpc>
              <a:spcBef>
                <a:spcPts val="1200"/>
              </a:spcBef>
              <a:spcAft>
                <a:spcPts val="0"/>
              </a:spcAft>
              <a:buSzPts val="1800"/>
              <a:buNone/>
            </a:pPr>
            <a:r>
              <a:t/>
            </a:r>
            <a:endParaRPr/>
          </a:p>
          <a:p>
            <a:pPr indent="0" lvl="0" marL="0" rtl="0" algn="l">
              <a:lnSpc>
                <a:spcPct val="50000"/>
              </a:lnSpc>
              <a:spcBef>
                <a:spcPts val="1200"/>
              </a:spcBef>
              <a:spcAft>
                <a:spcPts val="0"/>
              </a:spcAft>
              <a:buSzPts val="1800"/>
              <a:buNone/>
            </a:pPr>
            <a:r>
              <a:rPr lang="en"/>
              <a:t> </a:t>
            </a:r>
            <a:endParaRPr/>
          </a:p>
          <a:p>
            <a:pPr indent="0" lvl="0" marL="0" rtl="0" algn="l">
              <a:lnSpc>
                <a:spcPct val="50000"/>
              </a:lnSpc>
              <a:spcBef>
                <a:spcPts val="1200"/>
              </a:spcBef>
              <a:spcAft>
                <a:spcPts val="0"/>
              </a:spcAft>
              <a:buSzPts val="1800"/>
              <a:buNone/>
            </a:pPr>
            <a:r>
              <a:rPr lang="en"/>
              <a:t>  Task  #2                                                                                         Task  #4</a:t>
            </a:r>
            <a:endParaRPr/>
          </a:p>
          <a:p>
            <a:pPr indent="0" lvl="0" marL="0" rtl="0" algn="l">
              <a:lnSpc>
                <a:spcPct val="50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t/>
            </a:r>
            <a:endParaRPr/>
          </a:p>
        </p:txBody>
      </p:sp>
      <p:pic>
        <p:nvPicPr>
          <p:cNvPr id="786" name="Google Shape;786;p113"/>
          <p:cNvPicPr preferRelativeResize="0"/>
          <p:nvPr/>
        </p:nvPicPr>
        <p:blipFill rotWithShape="1">
          <a:blip r:embed="rId3">
            <a:alphaModFix/>
          </a:blip>
          <a:srcRect b="0" l="0" r="0" t="0"/>
          <a:stretch/>
        </p:blipFill>
        <p:spPr>
          <a:xfrm>
            <a:off x="413475" y="1647813"/>
            <a:ext cx="3371850" cy="1000125"/>
          </a:xfrm>
          <a:prstGeom prst="rect">
            <a:avLst/>
          </a:prstGeom>
          <a:noFill/>
          <a:ln>
            <a:noFill/>
          </a:ln>
        </p:spPr>
      </p:pic>
      <p:pic>
        <p:nvPicPr>
          <p:cNvPr id="787" name="Google Shape;787;p113"/>
          <p:cNvPicPr preferRelativeResize="0"/>
          <p:nvPr/>
        </p:nvPicPr>
        <p:blipFill rotWithShape="1">
          <a:blip r:embed="rId4">
            <a:alphaModFix/>
          </a:blip>
          <a:srcRect b="0" l="0" r="0" t="0"/>
          <a:stretch/>
        </p:blipFill>
        <p:spPr>
          <a:xfrm>
            <a:off x="413475" y="3156925"/>
            <a:ext cx="3676650" cy="1143000"/>
          </a:xfrm>
          <a:prstGeom prst="rect">
            <a:avLst/>
          </a:prstGeom>
          <a:noFill/>
          <a:ln>
            <a:noFill/>
          </a:ln>
        </p:spPr>
      </p:pic>
      <p:pic>
        <p:nvPicPr>
          <p:cNvPr id="788" name="Google Shape;788;p113"/>
          <p:cNvPicPr preferRelativeResize="0"/>
          <p:nvPr/>
        </p:nvPicPr>
        <p:blipFill rotWithShape="1">
          <a:blip r:embed="rId5">
            <a:alphaModFix/>
          </a:blip>
          <a:srcRect b="12502" l="0" r="0" t="0"/>
          <a:stretch/>
        </p:blipFill>
        <p:spPr>
          <a:xfrm>
            <a:off x="5121475" y="1647825"/>
            <a:ext cx="3324225" cy="1000125"/>
          </a:xfrm>
          <a:prstGeom prst="rect">
            <a:avLst/>
          </a:prstGeom>
          <a:noFill/>
          <a:ln>
            <a:noFill/>
          </a:ln>
        </p:spPr>
      </p:pic>
      <p:pic>
        <p:nvPicPr>
          <p:cNvPr id="789" name="Google Shape;789;p113"/>
          <p:cNvPicPr preferRelativeResize="0"/>
          <p:nvPr/>
        </p:nvPicPr>
        <p:blipFill rotWithShape="1">
          <a:blip r:embed="rId6">
            <a:alphaModFix/>
          </a:blip>
          <a:srcRect b="0" l="0" r="0" t="0"/>
          <a:stretch/>
        </p:blipFill>
        <p:spPr>
          <a:xfrm>
            <a:off x="5121472" y="3156922"/>
            <a:ext cx="3564975" cy="1299800"/>
          </a:xfrm>
          <a:prstGeom prst="rect">
            <a:avLst/>
          </a:prstGeom>
          <a:noFill/>
          <a:ln>
            <a:noFill/>
          </a:ln>
        </p:spPr>
      </p:pic>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114"/>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Look at what you just created!</a:t>
            </a:r>
            <a:endParaRPr/>
          </a:p>
        </p:txBody>
      </p:sp>
      <p:sp>
        <p:nvSpPr>
          <p:cNvPr id="795" name="Google Shape;795;p114"/>
          <p:cNvSpPr txBox="1"/>
          <p:nvPr>
            <p:ph idx="1" type="body"/>
          </p:nvPr>
        </p:nvSpPr>
        <p:spPr>
          <a:xfrm>
            <a:off x="311700" y="1152475"/>
            <a:ext cx="8520600" cy="37143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After stacking the matrices that you guys created and displaying the image associated with it using plt.imshow(), this is what you get…..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t/>
            </a:r>
            <a:endParaRPr/>
          </a:p>
        </p:txBody>
      </p:sp>
      <p:pic>
        <p:nvPicPr>
          <p:cNvPr id="796" name="Google Shape;796;p114"/>
          <p:cNvPicPr preferRelativeResize="0"/>
          <p:nvPr/>
        </p:nvPicPr>
        <p:blipFill rotWithShape="1">
          <a:blip r:embed="rId3">
            <a:alphaModFix/>
          </a:blip>
          <a:srcRect b="0" l="0" r="0" t="0"/>
          <a:stretch/>
        </p:blipFill>
        <p:spPr>
          <a:xfrm>
            <a:off x="3127279" y="1780200"/>
            <a:ext cx="2889449" cy="29353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sp>
        <p:nvSpPr>
          <p:cNvPr id="801" name="Google Shape;801;p115"/>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Resources!</a:t>
            </a:r>
            <a:endParaRPr/>
          </a:p>
        </p:txBody>
      </p:sp>
      <p:sp>
        <p:nvSpPr>
          <p:cNvPr id="802" name="Google Shape;802;p1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AutoNum type="arabicPeriod"/>
            </a:pPr>
            <a:r>
              <a:rPr lang="en" u="sng">
                <a:solidFill>
                  <a:schemeClr val="hlink"/>
                </a:solidFill>
                <a:hlinkClick r:id="rId3"/>
              </a:rPr>
              <a:t>Python Documentation</a:t>
            </a:r>
            <a:endParaRPr/>
          </a:p>
          <a:p>
            <a:pPr indent="-342900" lvl="0" marL="457200" rtl="0" algn="l">
              <a:lnSpc>
                <a:spcPct val="115000"/>
              </a:lnSpc>
              <a:spcBef>
                <a:spcPts val="0"/>
              </a:spcBef>
              <a:spcAft>
                <a:spcPts val="0"/>
              </a:spcAft>
              <a:buSzPts val="1800"/>
              <a:buAutoNum type="arabicPeriod"/>
            </a:pPr>
            <a:r>
              <a:rPr lang="en" u="sng">
                <a:solidFill>
                  <a:schemeClr val="hlink"/>
                </a:solidFill>
                <a:hlinkClick r:id="rId4"/>
              </a:rPr>
              <a:t>NumPy Documentation</a:t>
            </a:r>
            <a:endParaRPr/>
          </a:p>
          <a:p>
            <a:pPr indent="-342900" lvl="0" marL="457200" rtl="0" algn="l">
              <a:lnSpc>
                <a:spcPct val="115000"/>
              </a:lnSpc>
              <a:spcBef>
                <a:spcPts val="0"/>
              </a:spcBef>
              <a:spcAft>
                <a:spcPts val="0"/>
              </a:spcAft>
              <a:buSzPts val="1800"/>
              <a:buAutoNum type="arabicPeriod"/>
            </a:pPr>
            <a:r>
              <a:rPr lang="en" u="sng">
                <a:solidFill>
                  <a:schemeClr val="hlink"/>
                </a:solidFill>
                <a:hlinkClick r:id="rId5"/>
              </a:rPr>
              <a:t>Matplotlib Documentation</a:t>
            </a:r>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116"/>
          <p:cNvSpPr txBox="1"/>
          <p:nvPr>
            <p:ph type="title"/>
          </p:nvPr>
        </p:nvSpPr>
        <p:spPr>
          <a:xfrm>
            <a:off x="237425" y="52907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Social Media - Epoch</a:t>
            </a:r>
            <a:endParaRPr/>
          </a:p>
        </p:txBody>
      </p:sp>
      <p:sp>
        <p:nvSpPr>
          <p:cNvPr id="808" name="Google Shape;808;p116"/>
          <p:cNvSpPr txBox="1"/>
          <p:nvPr>
            <p:ph idx="1" type="body"/>
          </p:nvPr>
        </p:nvSpPr>
        <p:spPr>
          <a:xfrm>
            <a:off x="385975" y="101452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Follow our social media handles for regular updates</a:t>
            </a:r>
            <a:endParaRPr/>
          </a:p>
        </p:txBody>
      </p:sp>
      <p:sp>
        <p:nvSpPr>
          <p:cNvPr id="809" name="Google Shape;809;p116"/>
          <p:cNvSpPr txBox="1"/>
          <p:nvPr/>
        </p:nvSpPr>
        <p:spPr>
          <a:xfrm>
            <a:off x="802825" y="3391650"/>
            <a:ext cx="1085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Instagram</a:t>
            </a:r>
            <a:endParaRPr b="0" i="0" sz="1400" u="none" cap="none" strike="noStrike">
              <a:solidFill>
                <a:srgbClr val="000000"/>
              </a:solidFill>
              <a:latin typeface="Arial"/>
              <a:ea typeface="Arial"/>
              <a:cs typeface="Arial"/>
              <a:sym typeface="Arial"/>
            </a:endParaRPr>
          </a:p>
        </p:txBody>
      </p:sp>
      <p:sp>
        <p:nvSpPr>
          <p:cNvPr id="810" name="Google Shape;810;p116"/>
          <p:cNvSpPr txBox="1"/>
          <p:nvPr/>
        </p:nvSpPr>
        <p:spPr>
          <a:xfrm>
            <a:off x="2920700" y="3391650"/>
            <a:ext cx="1085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lang="en"/>
              <a:t>Linkedin</a:t>
            </a:r>
            <a:endParaRPr b="0" i="0" sz="1400" u="none" cap="none" strike="noStrike">
              <a:solidFill>
                <a:srgbClr val="000000"/>
              </a:solidFill>
              <a:latin typeface="Arial"/>
              <a:ea typeface="Arial"/>
              <a:cs typeface="Arial"/>
              <a:sym typeface="Arial"/>
            </a:endParaRPr>
          </a:p>
        </p:txBody>
      </p:sp>
      <p:sp>
        <p:nvSpPr>
          <p:cNvPr id="811" name="Google Shape;811;p116"/>
          <p:cNvSpPr txBox="1"/>
          <p:nvPr/>
        </p:nvSpPr>
        <p:spPr>
          <a:xfrm>
            <a:off x="5038575" y="3391650"/>
            <a:ext cx="1085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YouTube</a:t>
            </a:r>
            <a:endParaRPr b="0" i="0" sz="1400" u="none" cap="none" strike="noStrike">
              <a:solidFill>
                <a:srgbClr val="000000"/>
              </a:solidFill>
              <a:latin typeface="Arial"/>
              <a:ea typeface="Arial"/>
              <a:cs typeface="Arial"/>
              <a:sym typeface="Arial"/>
            </a:endParaRPr>
          </a:p>
        </p:txBody>
      </p:sp>
      <p:sp>
        <p:nvSpPr>
          <p:cNvPr id="812" name="Google Shape;812;p116"/>
          <p:cNvSpPr txBox="1"/>
          <p:nvPr/>
        </p:nvSpPr>
        <p:spPr>
          <a:xfrm>
            <a:off x="7156450" y="3391650"/>
            <a:ext cx="1085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WhatsApp</a:t>
            </a:r>
            <a:endParaRPr b="0" i="0" sz="1400" u="none" cap="none" strike="noStrike">
              <a:solidFill>
                <a:srgbClr val="000000"/>
              </a:solidFill>
              <a:latin typeface="Arial"/>
              <a:ea typeface="Arial"/>
              <a:cs typeface="Arial"/>
              <a:sym typeface="Arial"/>
            </a:endParaRPr>
          </a:p>
        </p:txBody>
      </p:sp>
      <p:pic>
        <p:nvPicPr>
          <p:cNvPr id="813" name="Google Shape;813;p116"/>
          <p:cNvPicPr preferRelativeResize="0"/>
          <p:nvPr/>
        </p:nvPicPr>
        <p:blipFill>
          <a:blip r:embed="rId3">
            <a:alphaModFix/>
          </a:blip>
          <a:stretch>
            <a:fillRect/>
          </a:stretch>
        </p:blipFill>
        <p:spPr>
          <a:xfrm>
            <a:off x="650425" y="1821538"/>
            <a:ext cx="1500425" cy="1500425"/>
          </a:xfrm>
          <a:prstGeom prst="rect">
            <a:avLst/>
          </a:prstGeom>
          <a:noFill/>
          <a:ln>
            <a:noFill/>
          </a:ln>
        </p:spPr>
      </p:pic>
      <p:pic>
        <p:nvPicPr>
          <p:cNvPr id="814" name="Google Shape;814;p116"/>
          <p:cNvPicPr preferRelativeResize="0"/>
          <p:nvPr/>
        </p:nvPicPr>
        <p:blipFill>
          <a:blip r:embed="rId4">
            <a:alphaModFix/>
          </a:blip>
          <a:stretch>
            <a:fillRect/>
          </a:stretch>
        </p:blipFill>
        <p:spPr>
          <a:xfrm>
            <a:off x="-3568300" y="1283050"/>
            <a:ext cx="2879350" cy="2879350"/>
          </a:xfrm>
          <a:prstGeom prst="rect">
            <a:avLst/>
          </a:prstGeom>
          <a:noFill/>
          <a:ln>
            <a:noFill/>
          </a:ln>
        </p:spPr>
      </p:pic>
      <p:pic>
        <p:nvPicPr>
          <p:cNvPr id="815" name="Google Shape;815;p116"/>
          <p:cNvPicPr preferRelativeResize="0"/>
          <p:nvPr/>
        </p:nvPicPr>
        <p:blipFill>
          <a:blip r:embed="rId4">
            <a:alphaModFix/>
          </a:blip>
          <a:stretch>
            <a:fillRect/>
          </a:stretch>
        </p:blipFill>
        <p:spPr>
          <a:xfrm>
            <a:off x="-5832450" y="0"/>
            <a:ext cx="5143500" cy="5143500"/>
          </a:xfrm>
          <a:prstGeom prst="rect">
            <a:avLst/>
          </a:prstGeom>
          <a:noFill/>
          <a:ln>
            <a:noFill/>
          </a:ln>
        </p:spPr>
      </p:pic>
      <p:pic>
        <p:nvPicPr>
          <p:cNvPr id="816" name="Google Shape;816;p116"/>
          <p:cNvPicPr preferRelativeResize="0"/>
          <p:nvPr/>
        </p:nvPicPr>
        <p:blipFill>
          <a:blip r:embed="rId5">
            <a:alphaModFix/>
          </a:blip>
          <a:stretch>
            <a:fillRect/>
          </a:stretch>
        </p:blipFill>
        <p:spPr>
          <a:xfrm>
            <a:off x="2768300" y="1821550"/>
            <a:ext cx="1500425" cy="1500425"/>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sp>
        <p:nvSpPr>
          <p:cNvPr id="821" name="Google Shape;821;p117"/>
          <p:cNvSpPr txBox="1"/>
          <p:nvPr>
            <p:ph type="title"/>
          </p:nvPr>
        </p:nvSpPr>
        <p:spPr>
          <a:xfrm>
            <a:off x="311700" y="1359050"/>
            <a:ext cx="8520600" cy="21924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46296"/>
              <a:buNone/>
            </a:pPr>
            <a:r>
              <a:rPr lang="en" sz="7200"/>
              <a:t>Any Questions or Suggestions?</a:t>
            </a:r>
            <a:endParaRPr sz="7200"/>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5" name="Shape 825"/>
        <p:cNvGrpSpPr/>
        <p:nvPr/>
      </p:nvGrpSpPr>
      <p:grpSpPr>
        <a:xfrm>
          <a:off x="0" y="0"/>
          <a:ext cx="0" cy="0"/>
          <a:chOff x="0" y="0"/>
          <a:chExt cx="0" cy="0"/>
        </a:xfrm>
      </p:grpSpPr>
      <p:sp>
        <p:nvSpPr>
          <p:cNvPr id="826" name="Google Shape;826;p118"/>
          <p:cNvSpPr txBox="1"/>
          <p:nvPr>
            <p:ph type="title"/>
          </p:nvPr>
        </p:nvSpPr>
        <p:spPr>
          <a:xfrm>
            <a:off x="311700" y="1838700"/>
            <a:ext cx="8520600" cy="14661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3000"/>
              <a:buNone/>
            </a:pPr>
            <a:r>
              <a:rPr lang="en" sz="7200"/>
              <a:t>Thank You!</a:t>
            </a:r>
            <a:endParaRPr sz="7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Lists in Python vs Arrays in C</a:t>
            </a:r>
            <a:endParaRPr/>
          </a:p>
        </p:txBody>
      </p:sp>
      <p:sp>
        <p:nvSpPr>
          <p:cNvPr id="124" name="Google Shape;124;p2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Code for reversing an array </a:t>
            </a:r>
            <a:endParaRPr/>
          </a:p>
          <a:p>
            <a:pPr indent="-342900" lvl="0" marL="457200" rtl="0" algn="l">
              <a:lnSpc>
                <a:spcPct val="115000"/>
              </a:lnSpc>
              <a:spcBef>
                <a:spcPts val="0"/>
              </a:spcBef>
              <a:spcAft>
                <a:spcPts val="0"/>
              </a:spcAft>
              <a:buSzPts val="1800"/>
              <a:buChar char="-"/>
            </a:pPr>
            <a:r>
              <a:rPr lang="en"/>
              <a:t>Lot of inbuilt methods in Python</a:t>
            </a:r>
            <a:endParaRPr/>
          </a:p>
          <a:p>
            <a:pPr indent="-342900" lvl="0" marL="457200" rtl="0" algn="l">
              <a:lnSpc>
                <a:spcPct val="115000"/>
              </a:lnSpc>
              <a:spcBef>
                <a:spcPts val="0"/>
              </a:spcBef>
              <a:spcAft>
                <a:spcPts val="0"/>
              </a:spcAft>
              <a:buSzPts val="1800"/>
              <a:buChar char="-"/>
            </a:pPr>
            <a:r>
              <a:rPr lang="en"/>
              <a:t>Easy and concise compared to C</a:t>
            </a:r>
            <a:endParaRPr/>
          </a:p>
        </p:txBody>
      </p:sp>
      <p:pic>
        <p:nvPicPr>
          <p:cNvPr id="125" name="Google Shape;125;p23"/>
          <p:cNvPicPr preferRelativeResize="0"/>
          <p:nvPr/>
        </p:nvPicPr>
        <p:blipFill rotWithShape="1">
          <a:blip r:embed="rId3">
            <a:alphaModFix/>
          </a:blip>
          <a:srcRect b="0" l="0" r="0" t="0"/>
          <a:stretch/>
        </p:blipFill>
        <p:spPr>
          <a:xfrm>
            <a:off x="4431750" y="1152475"/>
            <a:ext cx="4214700" cy="3601950"/>
          </a:xfrm>
          <a:prstGeom prst="rect">
            <a:avLst/>
          </a:prstGeom>
          <a:noFill/>
          <a:ln>
            <a:noFill/>
          </a:ln>
        </p:spPr>
      </p:pic>
      <p:pic>
        <p:nvPicPr>
          <p:cNvPr id="126" name="Google Shape;126;p23"/>
          <p:cNvPicPr preferRelativeResize="0"/>
          <p:nvPr/>
        </p:nvPicPr>
        <p:blipFill rotWithShape="1">
          <a:blip r:embed="rId4">
            <a:alphaModFix/>
          </a:blip>
          <a:srcRect b="0" l="0" r="0" t="0"/>
          <a:stretch/>
        </p:blipFill>
        <p:spPr>
          <a:xfrm>
            <a:off x="595002" y="2970300"/>
            <a:ext cx="3392675" cy="1235675"/>
          </a:xfrm>
          <a:prstGeom prst="rect">
            <a:avLst/>
          </a:prstGeom>
          <a:noFill/>
          <a:ln>
            <a:noFill/>
          </a:ln>
        </p:spPr>
      </p:pic>
      <p:sp>
        <p:nvSpPr>
          <p:cNvPr id="127" name="Google Shape;127;p2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28" name="Google Shape;128;p2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3"/>
          <p:cNvSpPr txBox="1"/>
          <p:nvPr/>
        </p:nvSpPr>
        <p:spPr>
          <a:xfrm>
            <a:off x="152400" y="15240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solidFill>
                <a:schemeClr val="accent1"/>
              </a:solidFill>
            </a:endParaRPr>
          </a:p>
          <a:p>
            <a:pPr indent="0" lvl="0" marL="0" rtl="0" algn="l">
              <a:lnSpc>
                <a:spcPct val="115000"/>
              </a:lnSpc>
              <a:spcBef>
                <a:spcPts val="1200"/>
              </a:spcBef>
              <a:spcAft>
                <a:spcPts val="0"/>
              </a:spcAft>
              <a:buSzPts val="1800"/>
              <a:buNone/>
            </a:pPr>
            <a:r>
              <a:rPr lang="en">
                <a:solidFill>
                  <a:schemeClr val="accent1"/>
                </a:solidFill>
              </a:rPr>
              <a:t>A simple task for counting the </a:t>
            </a:r>
            <a:r>
              <a:rPr b="1" lang="en">
                <a:solidFill>
                  <a:schemeClr val="accent1"/>
                </a:solidFill>
              </a:rPr>
              <a:t>number of </a:t>
            </a:r>
            <a:r>
              <a:rPr lang="en">
                <a:solidFill>
                  <a:schemeClr val="accent1"/>
                </a:solidFill>
              </a:rPr>
              <a:t>                                                                                                                 </a:t>
            </a:r>
            <a:r>
              <a:rPr b="1" lang="en">
                <a:solidFill>
                  <a:schemeClr val="accent1"/>
                </a:solidFill>
              </a:rPr>
              <a:t>of occurrence </a:t>
            </a:r>
            <a:r>
              <a:rPr lang="en">
                <a:solidFill>
                  <a:schemeClr val="accent1"/>
                </a:solidFill>
              </a:rPr>
              <a:t>of a particular element in an array                                                                                                               is so much longer in C than in Python !</a:t>
            </a:r>
            <a:endParaRPr>
              <a:solidFill>
                <a:schemeClr val="accent1"/>
              </a:solidFill>
            </a:endParaRPr>
          </a:p>
          <a:p>
            <a:pPr indent="0" lvl="0" marL="0" rtl="0" algn="l">
              <a:lnSpc>
                <a:spcPct val="115000"/>
              </a:lnSpc>
              <a:spcBef>
                <a:spcPts val="1200"/>
              </a:spcBef>
              <a:spcAft>
                <a:spcPts val="1200"/>
              </a:spcAft>
              <a:buSzPts val="1800"/>
              <a:buNone/>
            </a:pPr>
            <a:r>
              <a:rPr lang="en">
                <a:solidFill>
                  <a:schemeClr val="accent1"/>
                </a:solidFill>
              </a:rPr>
              <a:t>Look it for yourself !</a:t>
            </a:r>
            <a:endParaRPr>
              <a:solidFill>
                <a:schemeClr val="accent1"/>
              </a:solidFill>
            </a:endParaRPr>
          </a:p>
        </p:txBody>
      </p:sp>
      <p:sp>
        <p:nvSpPr>
          <p:cNvPr id="135" name="Google Shape;135;p24"/>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2"/>
              </a:buClr>
              <a:buSzPct val="36666"/>
              <a:buFont typeface="Arial"/>
              <a:buNone/>
            </a:pPr>
            <a:r>
              <a:rPr lang="en"/>
              <a:t>Python wins??? </a:t>
            </a:r>
            <a:r>
              <a:rPr lang="en" strike="sngStrike"/>
              <a:t>Wait, not yet!</a:t>
            </a:r>
            <a:r>
              <a:rPr lang="en"/>
              <a:t> - Now, yes - Maybe?</a:t>
            </a:r>
            <a:endParaRPr/>
          </a:p>
        </p:txBody>
      </p:sp>
      <p:pic>
        <p:nvPicPr>
          <p:cNvPr id="136" name="Google Shape;136;p24"/>
          <p:cNvPicPr preferRelativeResize="0"/>
          <p:nvPr/>
        </p:nvPicPr>
        <p:blipFill rotWithShape="1">
          <a:blip r:embed="rId3">
            <a:alphaModFix/>
          </a:blip>
          <a:srcRect b="0" l="0" r="0" t="0"/>
          <a:stretch/>
        </p:blipFill>
        <p:spPr>
          <a:xfrm>
            <a:off x="4479200" y="1354125"/>
            <a:ext cx="4593676" cy="3358750"/>
          </a:xfrm>
          <a:prstGeom prst="rect">
            <a:avLst/>
          </a:prstGeom>
          <a:noFill/>
          <a:ln>
            <a:noFill/>
          </a:ln>
        </p:spPr>
      </p:pic>
      <p:pic>
        <p:nvPicPr>
          <p:cNvPr id="137" name="Google Shape;137;p24"/>
          <p:cNvPicPr preferRelativeResize="0"/>
          <p:nvPr/>
        </p:nvPicPr>
        <p:blipFill rotWithShape="1">
          <a:blip r:embed="rId4">
            <a:alphaModFix/>
          </a:blip>
          <a:srcRect b="0" l="0" r="0" t="0"/>
          <a:stretch/>
        </p:blipFill>
        <p:spPr>
          <a:xfrm>
            <a:off x="235500" y="3092500"/>
            <a:ext cx="4004725" cy="1476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5"/>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Inbuilt Functions in Lists</a:t>
            </a:r>
            <a:endParaRPr/>
          </a:p>
        </p:txBody>
      </p:sp>
      <p:sp>
        <p:nvSpPr>
          <p:cNvPr id="143" name="Google Shape;143;p25"/>
          <p:cNvSpPr txBox="1"/>
          <p:nvPr>
            <p:ph idx="1" type="body"/>
          </p:nvPr>
        </p:nvSpPr>
        <p:spPr>
          <a:xfrm>
            <a:off x="311700" y="1222325"/>
            <a:ext cx="8520600" cy="3416400"/>
          </a:xfrm>
          <a:prstGeom prst="rect">
            <a:avLst/>
          </a:prstGeom>
          <a:noFill/>
          <a:ln>
            <a:noFill/>
          </a:ln>
        </p:spPr>
        <p:txBody>
          <a:bodyPr anchorCtr="0" anchor="t" bIns="91425" lIns="91425" spcFirstLastPara="1" rIns="91425" wrap="square" tIns="91425">
            <a:normAutofit fontScale="25000" lnSpcReduction="20000"/>
          </a:bodyPr>
          <a:lstStyle/>
          <a:p>
            <a:pPr indent="0" lvl="0" marL="0" rtl="0" algn="l">
              <a:lnSpc>
                <a:spcPct val="115000"/>
              </a:lnSpc>
              <a:spcBef>
                <a:spcPts val="0"/>
              </a:spcBef>
              <a:spcAft>
                <a:spcPts val="0"/>
              </a:spcAft>
              <a:buSzPct val="132718"/>
              <a:buNone/>
            </a:pPr>
            <a:r>
              <a:rPr i="1" lang="en" sz="5425">
                <a:highlight>
                  <a:srgbClr val="FFFFFF"/>
                </a:highlight>
                <a:latin typeface="Verdana"/>
                <a:ea typeface="Verdana"/>
                <a:cs typeface="Verdana"/>
                <a:sym typeface="Verdana"/>
              </a:rPr>
              <a:t>Due to the popularity of lists, it has a lot of in-built methods </a:t>
            </a:r>
            <a:r>
              <a:rPr i="1" lang="en" sz="5425">
                <a:highlight>
                  <a:schemeClr val="lt1"/>
                </a:highlight>
                <a:latin typeface="Verdana"/>
                <a:ea typeface="Verdana"/>
                <a:cs typeface="Verdana"/>
                <a:sym typeface="Verdana"/>
              </a:rPr>
              <a:t>(which you can explore ) </a:t>
            </a:r>
            <a:r>
              <a:rPr i="1" lang="en" sz="5425">
                <a:highlight>
                  <a:srgbClr val="FFFFFF"/>
                </a:highlight>
                <a:latin typeface="Verdana"/>
                <a:ea typeface="Verdana"/>
                <a:cs typeface="Verdana"/>
                <a:sym typeface="Verdana"/>
              </a:rPr>
              <a:t>listed as </a:t>
            </a:r>
            <a:endParaRPr i="1" sz="5025">
              <a:solidFill>
                <a:schemeClr val="dk2"/>
              </a:solidFill>
              <a:highlight>
                <a:srgbClr val="FFFFFF"/>
              </a:highlight>
              <a:latin typeface="Verdana"/>
              <a:ea typeface="Verdana"/>
              <a:cs typeface="Verdana"/>
              <a:sym typeface="Verdana"/>
            </a:endParaRPr>
          </a:p>
          <a:p>
            <a:pPr indent="457200" lvl="0" marL="0" rtl="0" algn="l">
              <a:lnSpc>
                <a:spcPct val="115000"/>
              </a:lnSpc>
              <a:spcBef>
                <a:spcPts val="1200"/>
              </a:spcBef>
              <a:spcAft>
                <a:spcPts val="0"/>
              </a:spcAft>
              <a:buClr>
                <a:schemeClr val="dk2"/>
              </a:buClr>
              <a:buSzPts val="275"/>
              <a:buFont typeface="Arial"/>
              <a:buNone/>
            </a:pPr>
            <a:r>
              <a:rPr lang="en" sz="4625">
                <a:solidFill>
                  <a:schemeClr val="dk2"/>
                </a:solidFill>
                <a:highlight>
                  <a:srgbClr val="FFFFFF"/>
                </a:highlight>
                <a:latin typeface="Verdana"/>
                <a:ea typeface="Verdana"/>
                <a:cs typeface="Verdana"/>
                <a:sym typeface="Verdana"/>
              </a:rPr>
              <a:t>append()	Adds an element at the end of the list</a:t>
            </a:r>
            <a:endParaRPr sz="4625">
              <a:solidFill>
                <a:schemeClr val="dk2"/>
              </a:solidFill>
              <a:highlight>
                <a:srgbClr val="FFFFFF"/>
              </a:highlight>
              <a:latin typeface="Verdana"/>
              <a:ea typeface="Verdana"/>
              <a:cs typeface="Verdana"/>
              <a:sym typeface="Verdana"/>
            </a:endParaRPr>
          </a:p>
          <a:p>
            <a:pPr indent="457200" lvl="0" marL="0" rtl="0" algn="l">
              <a:lnSpc>
                <a:spcPct val="115000"/>
              </a:lnSpc>
              <a:spcBef>
                <a:spcPts val="1200"/>
              </a:spcBef>
              <a:spcAft>
                <a:spcPts val="0"/>
              </a:spcAft>
              <a:buClr>
                <a:schemeClr val="dk2"/>
              </a:buClr>
              <a:buSzPts val="275"/>
              <a:buFont typeface="Arial"/>
              <a:buNone/>
            </a:pPr>
            <a:r>
              <a:rPr lang="en" sz="4625">
                <a:solidFill>
                  <a:schemeClr val="dk2"/>
                </a:solidFill>
                <a:highlight>
                  <a:srgbClr val="FFFFFF"/>
                </a:highlight>
                <a:latin typeface="Verdana"/>
                <a:ea typeface="Verdana"/>
                <a:cs typeface="Verdana"/>
                <a:sym typeface="Verdana"/>
              </a:rPr>
              <a:t>copy()	Returns a copy of the list</a:t>
            </a:r>
            <a:endParaRPr sz="4625">
              <a:solidFill>
                <a:schemeClr val="dk2"/>
              </a:solidFill>
              <a:highlight>
                <a:srgbClr val="FFFFFF"/>
              </a:highlight>
              <a:latin typeface="Verdana"/>
              <a:ea typeface="Verdana"/>
              <a:cs typeface="Verdana"/>
              <a:sym typeface="Verdana"/>
            </a:endParaRPr>
          </a:p>
          <a:p>
            <a:pPr indent="457200" lvl="0" marL="0" rtl="0" algn="l">
              <a:lnSpc>
                <a:spcPct val="115000"/>
              </a:lnSpc>
              <a:spcBef>
                <a:spcPts val="1200"/>
              </a:spcBef>
              <a:spcAft>
                <a:spcPts val="0"/>
              </a:spcAft>
              <a:buClr>
                <a:schemeClr val="dk2"/>
              </a:buClr>
              <a:buSzPts val="275"/>
              <a:buFont typeface="Arial"/>
              <a:buNone/>
            </a:pPr>
            <a:r>
              <a:rPr lang="en" sz="4625">
                <a:solidFill>
                  <a:schemeClr val="dk2"/>
                </a:solidFill>
                <a:highlight>
                  <a:srgbClr val="FFFFFF"/>
                </a:highlight>
                <a:latin typeface="Verdana"/>
                <a:ea typeface="Verdana"/>
                <a:cs typeface="Verdana"/>
                <a:sym typeface="Verdana"/>
              </a:rPr>
              <a:t>count()	Returns the number of elements with the specified value</a:t>
            </a:r>
            <a:endParaRPr sz="4625">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0"/>
              </a:spcAft>
              <a:buClr>
                <a:schemeClr val="dk2"/>
              </a:buClr>
              <a:buSzPts val="275"/>
              <a:buFont typeface="Arial"/>
              <a:buNone/>
            </a:pPr>
            <a:r>
              <a:rPr lang="en" sz="4625">
                <a:solidFill>
                  <a:schemeClr val="dk2"/>
                </a:solidFill>
                <a:highlight>
                  <a:srgbClr val="FFFFFF"/>
                </a:highlight>
                <a:latin typeface="Verdana"/>
                <a:ea typeface="Verdana"/>
                <a:cs typeface="Verdana"/>
                <a:sym typeface="Verdana"/>
              </a:rPr>
              <a:t>	index()	Returns the index of the first element with the specified value</a:t>
            </a:r>
            <a:endParaRPr sz="4625">
              <a:solidFill>
                <a:schemeClr val="dk2"/>
              </a:solidFill>
              <a:highlight>
                <a:srgbClr val="FFFFFF"/>
              </a:highlight>
              <a:latin typeface="Verdana"/>
              <a:ea typeface="Verdana"/>
              <a:cs typeface="Verdana"/>
              <a:sym typeface="Verdana"/>
            </a:endParaRPr>
          </a:p>
          <a:p>
            <a:pPr indent="457200" lvl="0" marL="0" rtl="0" algn="l">
              <a:lnSpc>
                <a:spcPct val="115000"/>
              </a:lnSpc>
              <a:spcBef>
                <a:spcPts val="1200"/>
              </a:spcBef>
              <a:spcAft>
                <a:spcPts val="0"/>
              </a:spcAft>
              <a:buClr>
                <a:schemeClr val="dk2"/>
              </a:buClr>
              <a:buSzPts val="275"/>
              <a:buFont typeface="Arial"/>
              <a:buNone/>
            </a:pPr>
            <a:r>
              <a:rPr lang="en" sz="4625">
                <a:solidFill>
                  <a:schemeClr val="dk2"/>
                </a:solidFill>
                <a:highlight>
                  <a:srgbClr val="FFFFFF"/>
                </a:highlight>
                <a:latin typeface="Verdana"/>
                <a:ea typeface="Verdana"/>
                <a:cs typeface="Verdana"/>
                <a:sym typeface="Verdana"/>
              </a:rPr>
              <a:t>insert()	Adds an element at the specified position</a:t>
            </a:r>
            <a:endParaRPr sz="4625">
              <a:solidFill>
                <a:schemeClr val="dk2"/>
              </a:solidFill>
              <a:highlight>
                <a:srgbClr val="FFFFFF"/>
              </a:highlight>
              <a:latin typeface="Verdana"/>
              <a:ea typeface="Verdana"/>
              <a:cs typeface="Verdana"/>
              <a:sym typeface="Verdana"/>
            </a:endParaRPr>
          </a:p>
          <a:p>
            <a:pPr indent="457200" lvl="0" marL="0" rtl="0" algn="l">
              <a:lnSpc>
                <a:spcPct val="115000"/>
              </a:lnSpc>
              <a:spcBef>
                <a:spcPts val="1200"/>
              </a:spcBef>
              <a:spcAft>
                <a:spcPts val="0"/>
              </a:spcAft>
              <a:buClr>
                <a:schemeClr val="dk2"/>
              </a:buClr>
              <a:buSzPts val="275"/>
              <a:buFont typeface="Arial"/>
              <a:buNone/>
            </a:pPr>
            <a:r>
              <a:rPr lang="en" sz="4625">
                <a:solidFill>
                  <a:schemeClr val="dk2"/>
                </a:solidFill>
                <a:highlight>
                  <a:srgbClr val="FFFFFF"/>
                </a:highlight>
                <a:latin typeface="Verdana"/>
                <a:ea typeface="Verdana"/>
                <a:cs typeface="Verdana"/>
                <a:sym typeface="Verdana"/>
              </a:rPr>
              <a:t>pop()		Removes the element at the specified position</a:t>
            </a:r>
            <a:endParaRPr sz="4625">
              <a:solidFill>
                <a:schemeClr val="dk2"/>
              </a:solidFill>
              <a:highlight>
                <a:srgbClr val="FFFFFF"/>
              </a:highlight>
              <a:latin typeface="Verdana"/>
              <a:ea typeface="Verdana"/>
              <a:cs typeface="Verdana"/>
              <a:sym typeface="Verdana"/>
            </a:endParaRPr>
          </a:p>
          <a:p>
            <a:pPr indent="457200" lvl="0" marL="0" rtl="0" algn="l">
              <a:lnSpc>
                <a:spcPct val="115000"/>
              </a:lnSpc>
              <a:spcBef>
                <a:spcPts val="1200"/>
              </a:spcBef>
              <a:spcAft>
                <a:spcPts val="0"/>
              </a:spcAft>
              <a:buClr>
                <a:schemeClr val="dk2"/>
              </a:buClr>
              <a:buSzPts val="275"/>
              <a:buFont typeface="Arial"/>
              <a:buNone/>
            </a:pPr>
            <a:r>
              <a:rPr lang="en" sz="4625">
                <a:solidFill>
                  <a:schemeClr val="dk2"/>
                </a:solidFill>
                <a:highlight>
                  <a:srgbClr val="FFFFFF"/>
                </a:highlight>
                <a:latin typeface="Verdana"/>
                <a:ea typeface="Verdana"/>
                <a:cs typeface="Verdana"/>
                <a:sym typeface="Verdana"/>
              </a:rPr>
              <a:t>remove()	Removes the item with the specified value</a:t>
            </a:r>
            <a:endParaRPr sz="4625">
              <a:solidFill>
                <a:schemeClr val="dk2"/>
              </a:solidFill>
              <a:highlight>
                <a:srgbClr val="FFFFFF"/>
              </a:highlight>
              <a:latin typeface="Verdana"/>
              <a:ea typeface="Verdana"/>
              <a:cs typeface="Verdana"/>
              <a:sym typeface="Verdana"/>
            </a:endParaRPr>
          </a:p>
          <a:p>
            <a:pPr indent="457200" lvl="0" marL="0" rtl="0" algn="l">
              <a:lnSpc>
                <a:spcPct val="115000"/>
              </a:lnSpc>
              <a:spcBef>
                <a:spcPts val="1200"/>
              </a:spcBef>
              <a:spcAft>
                <a:spcPts val="0"/>
              </a:spcAft>
              <a:buClr>
                <a:schemeClr val="dk2"/>
              </a:buClr>
              <a:buSzPts val="275"/>
              <a:buFont typeface="Arial"/>
              <a:buNone/>
            </a:pPr>
            <a:r>
              <a:rPr lang="en" sz="4625">
                <a:solidFill>
                  <a:schemeClr val="dk2"/>
                </a:solidFill>
                <a:highlight>
                  <a:srgbClr val="FFFFFF"/>
                </a:highlight>
                <a:latin typeface="Verdana"/>
                <a:ea typeface="Verdana"/>
                <a:cs typeface="Verdana"/>
                <a:sym typeface="Verdana"/>
              </a:rPr>
              <a:t>reverse()	Reverses the order of the list</a:t>
            </a:r>
            <a:endParaRPr sz="4625">
              <a:solidFill>
                <a:schemeClr val="dk2"/>
              </a:solidFill>
              <a:highlight>
                <a:srgbClr val="FFFFFF"/>
              </a:highlight>
              <a:latin typeface="Verdana"/>
              <a:ea typeface="Verdana"/>
              <a:cs typeface="Verdana"/>
              <a:sym typeface="Verdana"/>
            </a:endParaRPr>
          </a:p>
          <a:p>
            <a:pPr indent="457200" lvl="0" marL="0" rtl="0" algn="l">
              <a:lnSpc>
                <a:spcPct val="115000"/>
              </a:lnSpc>
              <a:spcBef>
                <a:spcPts val="1200"/>
              </a:spcBef>
              <a:spcAft>
                <a:spcPts val="0"/>
              </a:spcAft>
              <a:buClr>
                <a:schemeClr val="dk2"/>
              </a:buClr>
              <a:buSzPts val="275"/>
              <a:buFont typeface="Arial"/>
              <a:buNone/>
            </a:pPr>
            <a:r>
              <a:rPr lang="en" sz="4625">
                <a:solidFill>
                  <a:schemeClr val="dk2"/>
                </a:solidFill>
                <a:highlight>
                  <a:srgbClr val="FFFFFF"/>
                </a:highlight>
                <a:latin typeface="Verdana"/>
                <a:ea typeface="Verdana"/>
                <a:cs typeface="Verdana"/>
                <a:sym typeface="Verdana"/>
              </a:rPr>
              <a:t>sort()		Sorts the list</a:t>
            </a:r>
            <a:endParaRPr sz="4625">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0"/>
              </a:spcAft>
              <a:buSzPts val="1800"/>
              <a:buNone/>
            </a:pPr>
            <a:r>
              <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1200"/>
              </a:spcAft>
              <a:buSzPts val="1800"/>
              <a:buNone/>
            </a:pPr>
            <a:r>
              <a:t/>
            </a:r>
            <a:endParaRPr sz="1150">
              <a:solidFill>
                <a:schemeClr val="dk2"/>
              </a:solidFill>
              <a:highlight>
                <a:srgbClr val="FFFFFF"/>
              </a:highlight>
              <a:latin typeface="Verdana"/>
              <a:ea typeface="Verdana"/>
              <a:cs typeface="Verdana"/>
              <a:sym typeface="Verdan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List Comprehension</a:t>
            </a:r>
            <a:endParaRPr/>
          </a:p>
        </p:txBody>
      </p:sp>
      <p:sp>
        <p:nvSpPr>
          <p:cNvPr id="149" name="Google Shape;149;p26"/>
          <p:cNvSpPr txBox="1"/>
          <p:nvPr>
            <p:ph idx="1" type="body"/>
          </p:nvPr>
        </p:nvSpPr>
        <p:spPr>
          <a:xfrm>
            <a:off x="254200" y="1152475"/>
            <a:ext cx="8578200" cy="37407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400"/>
              </a:spcBef>
              <a:spcAft>
                <a:spcPts val="0"/>
              </a:spcAft>
              <a:buSzPts val="1800"/>
              <a:buNone/>
            </a:pPr>
            <a:r>
              <a:rPr lang="en" sz="1150">
                <a:solidFill>
                  <a:schemeClr val="dk2"/>
                </a:solidFill>
                <a:highlight>
                  <a:srgbClr val="FFFFFF"/>
                </a:highlight>
                <a:latin typeface="Verdana"/>
                <a:ea typeface="Verdana"/>
                <a:cs typeface="Verdana"/>
                <a:sym typeface="Verdana"/>
              </a:rPr>
              <a:t>Use list comprehension when you want to create a new list based on the values of an existing list.</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400"/>
              </a:spcBef>
              <a:spcAft>
                <a:spcPts val="0"/>
              </a:spcAft>
              <a:buClr>
                <a:schemeClr val="dk2"/>
              </a:buClr>
              <a:buSzPts val="1100"/>
              <a:buFont typeface="Arial"/>
              <a:buNone/>
            </a:pPr>
            <a:r>
              <a:rPr lang="en" sz="1150">
                <a:solidFill>
                  <a:schemeClr val="dk2"/>
                </a:solidFill>
                <a:highlight>
                  <a:srgbClr val="FFFFFF"/>
                </a:highlight>
                <a:latin typeface="Verdana"/>
                <a:ea typeface="Verdana"/>
                <a:cs typeface="Verdana"/>
                <a:sym typeface="Verdana"/>
              </a:rPr>
              <a:t>It offers shorter syntax compared to using for loops to create a new list</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400"/>
              </a:spcBef>
              <a:spcAft>
                <a:spcPts val="0"/>
              </a:spcAft>
              <a:buClr>
                <a:schemeClr val="dk2"/>
              </a:buClr>
              <a:buSzPts val="1100"/>
              <a:buFont typeface="Arial"/>
              <a:buNone/>
            </a:pPr>
            <a:r>
              <a:t/>
            </a:r>
            <a:endParaRPr sz="1100">
              <a:solidFill>
                <a:schemeClr val="dk2"/>
              </a:solidFill>
              <a:latin typeface="Arial"/>
              <a:ea typeface="Arial"/>
              <a:cs typeface="Arial"/>
              <a:sym typeface="Arial"/>
            </a:endParaRPr>
          </a:p>
          <a:p>
            <a:pPr indent="0" lvl="0" marL="0" rtl="0" algn="l">
              <a:lnSpc>
                <a:spcPct val="115000"/>
              </a:lnSpc>
              <a:spcBef>
                <a:spcPts val="0"/>
              </a:spcBef>
              <a:spcAft>
                <a:spcPts val="1200"/>
              </a:spcAft>
              <a:buSzPts val="1800"/>
              <a:buNone/>
            </a:pPr>
            <a:r>
              <a:t/>
            </a:r>
            <a:endParaRPr/>
          </a:p>
        </p:txBody>
      </p:sp>
      <p:pic>
        <p:nvPicPr>
          <p:cNvPr id="150" name="Google Shape;150;p26"/>
          <p:cNvPicPr preferRelativeResize="0"/>
          <p:nvPr/>
        </p:nvPicPr>
        <p:blipFill rotWithShape="1">
          <a:blip r:embed="rId3">
            <a:alphaModFix/>
          </a:blip>
          <a:srcRect b="0" l="0" r="0" t="0"/>
          <a:stretch/>
        </p:blipFill>
        <p:spPr>
          <a:xfrm>
            <a:off x="254200" y="2046475"/>
            <a:ext cx="5206250" cy="2925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311700" y="287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Tuples </a:t>
            </a:r>
            <a:endParaRPr/>
          </a:p>
        </p:txBody>
      </p:sp>
      <p:sp>
        <p:nvSpPr>
          <p:cNvPr id="156" name="Google Shape;156;p27"/>
          <p:cNvSpPr txBox="1"/>
          <p:nvPr>
            <p:ph idx="1" type="body"/>
          </p:nvPr>
        </p:nvSpPr>
        <p:spPr>
          <a:xfrm>
            <a:off x="145475" y="910425"/>
            <a:ext cx="8625300" cy="4029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400"/>
              </a:spcBef>
              <a:spcAft>
                <a:spcPts val="0"/>
              </a:spcAft>
              <a:buSzPts val="1800"/>
              <a:buNone/>
            </a:pPr>
            <a:r>
              <a:rPr lang="en" sz="1150">
                <a:solidFill>
                  <a:schemeClr val="dk2"/>
                </a:solidFill>
                <a:highlight>
                  <a:srgbClr val="FFFFFF"/>
                </a:highlight>
                <a:latin typeface="Verdana"/>
                <a:ea typeface="Verdana"/>
                <a:cs typeface="Verdana"/>
                <a:sym typeface="Verdana"/>
              </a:rPr>
              <a:t>A tuple is a collection which is ordered and immutable(unchangeable)</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400"/>
              </a:spcBef>
              <a:spcAft>
                <a:spcPts val="0"/>
              </a:spcAft>
              <a:buSzPts val="1800"/>
              <a:buNone/>
            </a:pPr>
            <a:r>
              <a:rPr lang="en" sz="1150">
                <a:solidFill>
                  <a:schemeClr val="dk2"/>
                </a:solidFill>
                <a:highlight>
                  <a:srgbClr val="FFFFFF"/>
                </a:highlight>
                <a:latin typeface="Verdana"/>
                <a:ea typeface="Verdana"/>
                <a:cs typeface="Verdana"/>
                <a:sym typeface="Verdana"/>
              </a:rPr>
              <a:t>Tuples are fixed size in nature whereas lists are dynamic. In other words, a tuple is immutable whereas a list is mutable.</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400"/>
              </a:spcBef>
              <a:spcAft>
                <a:spcPts val="0"/>
              </a:spcAft>
              <a:buSzPts val="1800"/>
              <a:buNone/>
            </a:pPr>
            <a:r>
              <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400"/>
              </a:spcBef>
              <a:spcAft>
                <a:spcPts val="0"/>
              </a:spcAft>
              <a:buSzPts val="1800"/>
              <a:buNone/>
            </a:pPr>
            <a:r>
              <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400"/>
              </a:spcBef>
              <a:spcAft>
                <a:spcPts val="0"/>
              </a:spcAft>
              <a:buClr>
                <a:schemeClr val="dk2"/>
              </a:buClr>
              <a:buSzPts val="1100"/>
              <a:buFont typeface="Arial"/>
              <a:buNone/>
            </a:pPr>
            <a:r>
              <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400"/>
              </a:spcBef>
              <a:spcAft>
                <a:spcPts val="0"/>
              </a:spcAft>
              <a:buClr>
                <a:schemeClr val="dk2"/>
              </a:buClr>
              <a:buSzPts val="1100"/>
              <a:buFont typeface="Arial"/>
              <a:buNone/>
            </a:pPr>
            <a:r>
              <a:t/>
            </a:r>
            <a:endParaRPr sz="1100">
              <a:solidFill>
                <a:schemeClr val="dk2"/>
              </a:solidFill>
              <a:latin typeface="Arial"/>
              <a:ea typeface="Arial"/>
              <a:cs typeface="Arial"/>
              <a:sym typeface="Arial"/>
            </a:endParaRPr>
          </a:p>
          <a:p>
            <a:pPr indent="0" lvl="0" marL="0" rtl="0" algn="l">
              <a:lnSpc>
                <a:spcPct val="115000"/>
              </a:lnSpc>
              <a:spcBef>
                <a:spcPts val="0"/>
              </a:spcBef>
              <a:spcAft>
                <a:spcPts val="1200"/>
              </a:spcAft>
              <a:buSzPts val="1800"/>
              <a:buNone/>
            </a:pPr>
            <a:r>
              <a:t/>
            </a:r>
            <a:endParaRPr sz="1150">
              <a:solidFill>
                <a:schemeClr val="dk2"/>
              </a:solidFill>
              <a:highlight>
                <a:srgbClr val="FFFFFF"/>
              </a:highlight>
              <a:latin typeface="Verdana"/>
              <a:ea typeface="Verdana"/>
              <a:cs typeface="Verdana"/>
              <a:sym typeface="Verdana"/>
            </a:endParaRPr>
          </a:p>
        </p:txBody>
      </p:sp>
      <p:pic>
        <p:nvPicPr>
          <p:cNvPr id="157" name="Google Shape;157;p27"/>
          <p:cNvPicPr preferRelativeResize="0"/>
          <p:nvPr/>
        </p:nvPicPr>
        <p:blipFill rotWithShape="1">
          <a:blip r:embed="rId3">
            <a:alphaModFix/>
          </a:blip>
          <a:srcRect b="0" l="0" r="0" t="0"/>
          <a:stretch/>
        </p:blipFill>
        <p:spPr>
          <a:xfrm>
            <a:off x="1466375" y="1789950"/>
            <a:ext cx="5593275" cy="3058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type="title"/>
          </p:nvPr>
        </p:nvSpPr>
        <p:spPr>
          <a:xfrm>
            <a:off x="250250" y="278250"/>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More on Tuples</a:t>
            </a:r>
            <a:endParaRPr/>
          </a:p>
        </p:txBody>
      </p:sp>
      <p:sp>
        <p:nvSpPr>
          <p:cNvPr id="163" name="Google Shape;163;p28"/>
          <p:cNvSpPr txBox="1"/>
          <p:nvPr>
            <p:ph idx="1" type="body"/>
          </p:nvPr>
        </p:nvSpPr>
        <p:spPr>
          <a:xfrm>
            <a:off x="250250" y="989425"/>
            <a:ext cx="8633400" cy="4253700"/>
          </a:xfrm>
          <a:prstGeom prst="rect">
            <a:avLst/>
          </a:prstGeom>
          <a:noFill/>
          <a:ln>
            <a:noFill/>
          </a:ln>
        </p:spPr>
        <p:txBody>
          <a:bodyPr anchorCtr="0" anchor="t" bIns="91425" lIns="91425" spcFirstLastPara="1" rIns="91425" wrap="square" tIns="91425">
            <a:normAutofit fontScale="40000"/>
          </a:bodyPr>
          <a:lstStyle/>
          <a:p>
            <a:pPr indent="0" lvl="0" marL="0" rtl="0" algn="l">
              <a:lnSpc>
                <a:spcPct val="115000"/>
              </a:lnSpc>
              <a:spcBef>
                <a:spcPts val="0"/>
              </a:spcBef>
              <a:spcAft>
                <a:spcPts val="0"/>
              </a:spcAft>
              <a:buClr>
                <a:schemeClr val="dk2"/>
              </a:buClr>
              <a:buSzPct val="29187"/>
              <a:buFont typeface="Arial"/>
              <a:buNone/>
            </a:pPr>
            <a:r>
              <a:rPr lang="en" sz="3768"/>
              <a:t>You can't add elements to a tuple. Tuples have no append method.</a:t>
            </a:r>
            <a:endParaRPr sz="3768"/>
          </a:p>
          <a:p>
            <a:pPr indent="0" lvl="0" marL="0" rtl="0" algn="l">
              <a:lnSpc>
                <a:spcPct val="115000"/>
              </a:lnSpc>
              <a:spcBef>
                <a:spcPts val="1200"/>
              </a:spcBef>
              <a:spcAft>
                <a:spcPts val="0"/>
              </a:spcAft>
              <a:buClr>
                <a:schemeClr val="dk2"/>
              </a:buClr>
              <a:buSzPct val="29187"/>
              <a:buFont typeface="Arial"/>
              <a:buNone/>
            </a:pPr>
            <a:r>
              <a:rPr lang="en" sz="3768"/>
              <a:t>You can't remove elements from a tuple. </a:t>
            </a:r>
            <a:endParaRPr sz="3768"/>
          </a:p>
          <a:p>
            <a:pPr indent="0" lvl="0" marL="0" rtl="0" algn="l">
              <a:lnSpc>
                <a:spcPct val="115000"/>
              </a:lnSpc>
              <a:spcBef>
                <a:spcPts val="1200"/>
              </a:spcBef>
              <a:spcAft>
                <a:spcPts val="0"/>
              </a:spcAft>
              <a:buClr>
                <a:schemeClr val="dk2"/>
              </a:buClr>
              <a:buSzPct val="29187"/>
              <a:buFont typeface="Arial"/>
              <a:buNone/>
            </a:pPr>
            <a:r>
              <a:rPr lang="en" sz="3768"/>
              <a:t>You can find elements in a tuple, since this doesn’t change the tuple.</a:t>
            </a:r>
            <a:endParaRPr sz="3768"/>
          </a:p>
          <a:p>
            <a:pPr indent="0" lvl="0" marL="0" rtl="0" algn="l">
              <a:lnSpc>
                <a:spcPct val="115000"/>
              </a:lnSpc>
              <a:spcBef>
                <a:spcPts val="1200"/>
              </a:spcBef>
              <a:spcAft>
                <a:spcPts val="0"/>
              </a:spcAft>
              <a:buSzPct val="119426"/>
              <a:buNone/>
            </a:pPr>
            <a:r>
              <a:rPr b="1" lang="en" sz="3768"/>
              <a:t>Why tuples when there is lists ? Or when to use tuples?</a:t>
            </a:r>
            <a:endParaRPr b="1" sz="3768"/>
          </a:p>
          <a:p>
            <a:pPr indent="-324336" lvl="0" marL="457200" rtl="0" algn="l">
              <a:lnSpc>
                <a:spcPct val="115000"/>
              </a:lnSpc>
              <a:spcBef>
                <a:spcPts val="1200"/>
              </a:spcBef>
              <a:spcAft>
                <a:spcPts val="0"/>
              </a:spcAft>
              <a:buSzPct val="100000"/>
              <a:buChar char="-"/>
            </a:pPr>
            <a:r>
              <a:rPr lang="en" sz="3768"/>
              <a:t>Faster than lists. If you're defining a constant set of values and all you would do with it is iterate through it, use a tuple instead of a list.                                                                                                                            </a:t>
            </a:r>
            <a:endParaRPr sz="3768"/>
          </a:p>
          <a:p>
            <a:pPr indent="-324336" lvl="0" marL="457200" rtl="0" algn="l">
              <a:lnSpc>
                <a:spcPct val="115000"/>
              </a:lnSpc>
              <a:spcBef>
                <a:spcPts val="0"/>
              </a:spcBef>
              <a:spcAft>
                <a:spcPts val="0"/>
              </a:spcAft>
              <a:buSzPct val="100000"/>
              <a:buChar char="-"/>
            </a:pPr>
            <a:r>
              <a:rPr lang="en" sz="3768"/>
              <a:t>Makes your code safer if you “write-protect” data that does not need to be changed. Using a tuple is like having an implied assert statement that this data is constant.</a:t>
            </a:r>
            <a:endParaRPr sz="3768"/>
          </a:p>
          <a:p>
            <a:pPr indent="0" lvl="0" marL="0" rtl="0" algn="l">
              <a:lnSpc>
                <a:spcPct val="115000"/>
              </a:lnSpc>
              <a:spcBef>
                <a:spcPts val="1200"/>
              </a:spcBef>
              <a:spcAft>
                <a:spcPts val="0"/>
              </a:spcAft>
              <a:buClr>
                <a:schemeClr val="dk2"/>
              </a:buClr>
              <a:buSzPct val="29187"/>
              <a:buFont typeface="Arial"/>
              <a:buNone/>
            </a:pPr>
            <a:r>
              <a:rPr i="1" lang="en" sz="3768"/>
              <a:t>Tuples are like Jee Advanced Ranks, you can't change them ! Ok,  but </a:t>
            </a:r>
            <a:r>
              <a:rPr b="1" i="1" lang="en" sz="3768"/>
              <a:t>one paper can not decide my future </a:t>
            </a:r>
            <a:r>
              <a:rPr lang="en" sz="4331">
                <a:solidFill>
                  <a:schemeClr val="accent1"/>
                </a:solidFill>
                <a:highlight>
                  <a:srgbClr val="FFFFFF"/>
                </a:highlight>
                <a:latin typeface="Arial"/>
                <a:ea typeface="Arial"/>
                <a:cs typeface="Arial"/>
                <a:sym typeface="Arial"/>
              </a:rPr>
              <a:t>😉!</a:t>
            </a:r>
            <a:r>
              <a:rPr i="1" lang="en" sz="3768"/>
              <a:t>	</a:t>
            </a:r>
            <a:endParaRPr i="1" sz="3768"/>
          </a:p>
          <a:p>
            <a:pPr indent="0" lvl="0" marL="0" rtl="0" algn="l">
              <a:lnSpc>
                <a:spcPct val="115000"/>
              </a:lnSpc>
              <a:spcBef>
                <a:spcPts val="1200"/>
              </a:spcBef>
              <a:spcAft>
                <a:spcPts val="0"/>
              </a:spcAft>
              <a:buClr>
                <a:schemeClr val="dk2"/>
              </a:buClr>
              <a:buSzPct val="84615"/>
              <a:buFont typeface="Arial"/>
              <a:buNone/>
            </a:pPr>
            <a:r>
              <a:t/>
            </a:r>
            <a:endParaRPr i="1"/>
          </a:p>
          <a:p>
            <a:pPr indent="0" lvl="0" marL="0" rtl="0" algn="l">
              <a:lnSpc>
                <a:spcPct val="115000"/>
              </a:lnSpc>
              <a:spcBef>
                <a:spcPts val="1200"/>
              </a:spcBef>
              <a:spcAft>
                <a:spcPts val="1200"/>
              </a:spcAft>
              <a:buSzPct val="346153"/>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267825" y="15167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Sets - The one we see in Math? Yes! </a:t>
            </a:r>
            <a:endParaRPr/>
          </a:p>
        </p:txBody>
      </p:sp>
      <p:sp>
        <p:nvSpPr>
          <p:cNvPr id="169" name="Google Shape;169;p29"/>
          <p:cNvSpPr txBox="1"/>
          <p:nvPr>
            <p:ph idx="1" type="body"/>
          </p:nvPr>
        </p:nvSpPr>
        <p:spPr>
          <a:xfrm>
            <a:off x="188825" y="687300"/>
            <a:ext cx="8520600" cy="43977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800"/>
              <a:buNone/>
            </a:pPr>
            <a:r>
              <a:rPr lang="en" sz="1500"/>
              <a:t>Sets are defined by</a:t>
            </a:r>
            <a:r>
              <a:rPr b="1" lang="en" sz="1500"/>
              <a:t> unique</a:t>
            </a:r>
            <a:r>
              <a:rPr lang="en" sz="1500"/>
              <a:t> elements and are </a:t>
            </a:r>
            <a:r>
              <a:rPr b="1" lang="en" sz="1500"/>
              <a:t>unordered</a:t>
            </a:r>
            <a:endParaRPr b="1" sz="1500"/>
          </a:p>
          <a:p>
            <a:pPr indent="0" lvl="0" marL="0" rtl="0" algn="l">
              <a:lnSpc>
                <a:spcPct val="115000"/>
              </a:lnSpc>
              <a:spcBef>
                <a:spcPts val="1200"/>
              </a:spcBef>
              <a:spcAft>
                <a:spcPts val="0"/>
              </a:spcAft>
              <a:buSzPts val="1800"/>
              <a:buNone/>
            </a:pPr>
            <a:r>
              <a:rPr lang="en" sz="1350">
                <a:solidFill>
                  <a:schemeClr val="dk2"/>
                </a:solidFill>
                <a:highlight>
                  <a:srgbClr val="FFFFCC"/>
                </a:highlight>
                <a:latin typeface="Verdana"/>
                <a:ea typeface="Verdana"/>
                <a:cs typeface="Verdana"/>
                <a:sym typeface="Verdana"/>
              </a:rPr>
              <a:t>Note: Set </a:t>
            </a:r>
            <a:r>
              <a:rPr i="1" lang="en" sz="1350">
                <a:solidFill>
                  <a:schemeClr val="dk2"/>
                </a:solidFill>
                <a:highlight>
                  <a:srgbClr val="FFFFCC"/>
                </a:highlight>
                <a:latin typeface="Verdana"/>
                <a:ea typeface="Verdana"/>
                <a:cs typeface="Verdana"/>
                <a:sym typeface="Verdana"/>
              </a:rPr>
              <a:t>items</a:t>
            </a:r>
            <a:r>
              <a:rPr lang="en" sz="1350">
                <a:solidFill>
                  <a:schemeClr val="dk2"/>
                </a:solidFill>
                <a:highlight>
                  <a:srgbClr val="FFFFCC"/>
                </a:highlight>
                <a:latin typeface="Verdana"/>
                <a:ea typeface="Verdana"/>
                <a:cs typeface="Verdana"/>
                <a:sym typeface="Verdana"/>
              </a:rPr>
              <a:t> are unchangeable, but you can remove items and add new items.-</a:t>
            </a:r>
            <a:endParaRPr sz="2000"/>
          </a:p>
          <a:p>
            <a:pPr indent="0" lvl="0" marL="0" rtl="0" algn="l">
              <a:lnSpc>
                <a:spcPct val="115000"/>
              </a:lnSpc>
              <a:spcBef>
                <a:spcPts val="1200"/>
              </a:spcBef>
              <a:spcAft>
                <a:spcPts val="0"/>
              </a:spcAft>
              <a:buSzPts val="1800"/>
              <a:buNone/>
            </a:pPr>
            <a:r>
              <a:rPr b="1" lang="en" sz="1600"/>
              <a:t>When to use a set : </a:t>
            </a:r>
            <a:r>
              <a:rPr lang="en" sz="1500"/>
              <a:t>If you just need to know whether or not a value is present , but without ordering     (and you don't need to store duplicates) Use a set.</a:t>
            </a:r>
            <a:endParaRPr sz="1500"/>
          </a:p>
          <a:p>
            <a:pPr indent="0" lvl="0" marL="0" rtl="0" algn="l">
              <a:lnSpc>
                <a:spcPct val="115000"/>
              </a:lnSpc>
              <a:spcBef>
                <a:spcPts val="1200"/>
              </a:spcBef>
              <a:spcAft>
                <a:spcPts val="0"/>
              </a:spcAft>
              <a:buSzPts val="1800"/>
              <a:buNone/>
            </a:pPr>
            <a:r>
              <a:t/>
            </a:r>
            <a:endParaRPr sz="1500"/>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rPr b="1" lang="en" sz="1900"/>
              <a:t>What might be the Output ? </a:t>
            </a:r>
            <a:endParaRPr b="1" sz="1900"/>
          </a:p>
        </p:txBody>
      </p:sp>
      <p:pic>
        <p:nvPicPr>
          <p:cNvPr id="170" name="Google Shape;170;p29"/>
          <p:cNvPicPr preferRelativeResize="0"/>
          <p:nvPr/>
        </p:nvPicPr>
        <p:blipFill rotWithShape="1">
          <a:blip r:embed="rId3">
            <a:alphaModFix/>
          </a:blip>
          <a:srcRect b="0" l="0" r="0" t="0"/>
          <a:stretch/>
        </p:blipFill>
        <p:spPr>
          <a:xfrm>
            <a:off x="1764825" y="2107050"/>
            <a:ext cx="4981100" cy="22111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267825" y="15167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Example</a:t>
            </a:r>
            <a:endParaRPr/>
          </a:p>
        </p:txBody>
      </p:sp>
      <p:sp>
        <p:nvSpPr>
          <p:cNvPr id="176" name="Google Shape;176;p30"/>
          <p:cNvSpPr txBox="1"/>
          <p:nvPr>
            <p:ph idx="1" type="body"/>
          </p:nvPr>
        </p:nvSpPr>
        <p:spPr>
          <a:xfrm>
            <a:off x="188825" y="687300"/>
            <a:ext cx="8520600" cy="4161900"/>
          </a:xfrm>
          <a:prstGeom prst="rect">
            <a:avLst/>
          </a:prstGeom>
          <a:noFill/>
          <a:ln>
            <a:noFill/>
          </a:ln>
        </p:spPr>
        <p:txBody>
          <a:bodyPr anchorCtr="0" anchor="t" bIns="91425" lIns="91425" spcFirstLastPara="1" rIns="91425" wrap="square" tIns="91425">
            <a:normAutofit/>
          </a:bodyPr>
          <a:lstStyle/>
          <a:p>
            <a:pPr indent="457200" lvl="0" marL="2743200" rtl="0" algn="l">
              <a:lnSpc>
                <a:spcPct val="115000"/>
              </a:lnSpc>
              <a:spcBef>
                <a:spcPts val="0"/>
              </a:spcBef>
              <a:spcAft>
                <a:spcPts val="1200"/>
              </a:spcAft>
              <a:buSzPts val="1800"/>
              <a:buNone/>
            </a:pPr>
            <a:r>
              <a:rPr lang="en" sz="2500"/>
              <a:t>Output:</a:t>
            </a:r>
            <a:endParaRPr b="1" sz="2300"/>
          </a:p>
        </p:txBody>
      </p:sp>
      <p:pic>
        <p:nvPicPr>
          <p:cNvPr id="177" name="Google Shape;177;p30"/>
          <p:cNvPicPr preferRelativeResize="0"/>
          <p:nvPr/>
        </p:nvPicPr>
        <p:blipFill rotWithShape="1">
          <a:blip r:embed="rId3">
            <a:alphaModFix/>
          </a:blip>
          <a:srcRect b="0" l="0" r="0" t="0"/>
          <a:stretch/>
        </p:blipFill>
        <p:spPr>
          <a:xfrm>
            <a:off x="2073688" y="1477962"/>
            <a:ext cx="4750887" cy="25805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311700" y="269500"/>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Dictionaries - Not the Oxford one!</a:t>
            </a:r>
            <a:endParaRPr/>
          </a:p>
        </p:txBody>
      </p:sp>
      <p:sp>
        <p:nvSpPr>
          <p:cNvPr id="183" name="Google Shape;183;p31"/>
          <p:cNvSpPr txBox="1"/>
          <p:nvPr>
            <p:ph idx="1" type="body"/>
          </p:nvPr>
        </p:nvSpPr>
        <p:spPr>
          <a:xfrm>
            <a:off x="311700" y="968150"/>
            <a:ext cx="8520600" cy="4090800"/>
          </a:xfrm>
          <a:prstGeom prst="rect">
            <a:avLst/>
          </a:prstGeom>
          <a:noFill/>
          <a:ln>
            <a:noFill/>
          </a:ln>
        </p:spPr>
        <p:txBody>
          <a:bodyPr anchorCtr="0" anchor="t" bIns="91425" lIns="91425" spcFirstLastPara="1" rIns="91425" wrap="square" tIns="91425">
            <a:normAutofit/>
          </a:bodyPr>
          <a:lstStyle/>
          <a:p>
            <a:pPr indent="-314325" lvl="0" marL="457200" rtl="0" algn="l">
              <a:lnSpc>
                <a:spcPct val="115000"/>
              </a:lnSpc>
              <a:spcBef>
                <a:spcPts val="0"/>
              </a:spcBef>
              <a:spcAft>
                <a:spcPts val="0"/>
              </a:spcAft>
              <a:buClr>
                <a:schemeClr val="dk2"/>
              </a:buClr>
              <a:buSzPts val="1350"/>
              <a:buFont typeface="Verdana"/>
              <a:buChar char="-"/>
            </a:pPr>
            <a:r>
              <a:rPr lang="en" sz="1350">
                <a:solidFill>
                  <a:schemeClr val="dk2"/>
                </a:solidFill>
                <a:highlight>
                  <a:srgbClr val="FFFFFF"/>
                </a:highlight>
                <a:latin typeface="Verdana"/>
                <a:ea typeface="Verdana"/>
                <a:cs typeface="Verdana"/>
                <a:sym typeface="Verdana"/>
              </a:rPr>
              <a:t>used to store data values in {key:value} pairs.</a:t>
            </a:r>
            <a:endParaRPr sz="1350">
              <a:solidFill>
                <a:schemeClr val="dk2"/>
              </a:solidFill>
              <a:highlight>
                <a:srgbClr val="FFFFFF"/>
              </a:highlight>
              <a:latin typeface="Verdana"/>
              <a:ea typeface="Verdana"/>
              <a:cs typeface="Verdana"/>
              <a:sym typeface="Verdana"/>
            </a:endParaRPr>
          </a:p>
          <a:p>
            <a:pPr indent="-314325" lvl="0" marL="457200" rtl="0" algn="l">
              <a:lnSpc>
                <a:spcPct val="115000"/>
              </a:lnSpc>
              <a:spcBef>
                <a:spcPts val="0"/>
              </a:spcBef>
              <a:spcAft>
                <a:spcPts val="0"/>
              </a:spcAft>
              <a:buClr>
                <a:schemeClr val="dk2"/>
              </a:buClr>
              <a:buSzPts val="1350"/>
              <a:buFont typeface="Verdana"/>
              <a:buChar char="-"/>
            </a:pPr>
            <a:r>
              <a:rPr lang="en" sz="1350">
                <a:solidFill>
                  <a:schemeClr val="dk2"/>
                </a:solidFill>
                <a:highlight>
                  <a:srgbClr val="FFFFFF"/>
                </a:highlight>
                <a:latin typeface="Verdana"/>
                <a:ea typeface="Verdana"/>
                <a:cs typeface="Verdana"/>
                <a:sym typeface="Verdana"/>
              </a:rPr>
              <a:t>is ordered , changeable and do not allow duplicates in the sense that you can not repeat keys. </a:t>
            </a:r>
            <a:endParaRPr sz="1350">
              <a:solidFill>
                <a:schemeClr val="dk2"/>
              </a:solidFill>
              <a:highlight>
                <a:srgbClr val="FFFFFF"/>
              </a:highlight>
              <a:latin typeface="Verdana"/>
              <a:ea typeface="Verdana"/>
              <a:cs typeface="Verdana"/>
              <a:sym typeface="Verdana"/>
            </a:endParaRPr>
          </a:p>
          <a:p>
            <a:pPr indent="0" lvl="0" marL="457200" rtl="0" algn="l">
              <a:lnSpc>
                <a:spcPct val="115000"/>
              </a:lnSpc>
              <a:spcBef>
                <a:spcPts val="1200"/>
              </a:spcBef>
              <a:spcAft>
                <a:spcPts val="1200"/>
              </a:spcAft>
              <a:buSzPts val="1800"/>
              <a:buNone/>
            </a:pPr>
            <a:r>
              <a:t/>
            </a:r>
            <a:endParaRPr sz="1150">
              <a:solidFill>
                <a:schemeClr val="dk2"/>
              </a:solidFill>
              <a:highlight>
                <a:srgbClr val="FFFFFF"/>
              </a:highlight>
              <a:latin typeface="Verdana"/>
              <a:ea typeface="Verdana"/>
              <a:cs typeface="Verdana"/>
              <a:sym typeface="Verdana"/>
            </a:endParaRPr>
          </a:p>
        </p:txBody>
      </p:sp>
      <p:pic>
        <p:nvPicPr>
          <p:cNvPr id="184" name="Google Shape;184;p31"/>
          <p:cNvPicPr preferRelativeResize="0"/>
          <p:nvPr/>
        </p:nvPicPr>
        <p:blipFill rotWithShape="1">
          <a:blip r:embed="rId3">
            <a:alphaModFix/>
          </a:blip>
          <a:srcRect b="0" l="0" r="0" t="0"/>
          <a:stretch/>
        </p:blipFill>
        <p:spPr>
          <a:xfrm>
            <a:off x="1398300" y="1787025"/>
            <a:ext cx="6347400" cy="31576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Introducing EPOCH CLUB</a:t>
            </a:r>
            <a:endParaRPr/>
          </a:p>
          <a:p>
            <a:pPr indent="0" lvl="0" marL="0" rtl="0" algn="l">
              <a:lnSpc>
                <a:spcPct val="100000"/>
              </a:lnSpc>
              <a:spcBef>
                <a:spcPts val="0"/>
              </a:spcBef>
              <a:spcAft>
                <a:spcPts val="0"/>
              </a:spcAft>
              <a:buSzPct val="111111"/>
              <a:buNone/>
            </a:pPr>
            <a:r>
              <a:t/>
            </a:r>
            <a:endParaRPr/>
          </a:p>
        </p:txBody>
      </p:sp>
      <p:sp>
        <p:nvSpPr>
          <p:cNvPr id="65" name="Google Shape;65;p14"/>
          <p:cNvSpPr txBox="1"/>
          <p:nvPr>
            <p:ph idx="1" type="body"/>
          </p:nvPr>
        </p:nvSpPr>
        <p:spPr>
          <a:xfrm>
            <a:off x="311700" y="1152475"/>
            <a:ext cx="8520600" cy="3660300"/>
          </a:xfrm>
          <a:prstGeom prst="rect">
            <a:avLst/>
          </a:prstGeom>
          <a:noFill/>
          <a:ln>
            <a:noFill/>
          </a:ln>
        </p:spPr>
        <p:txBody>
          <a:bodyPr anchorCtr="0" anchor="t" bIns="91425" lIns="91425" spcFirstLastPara="1" rIns="91425" wrap="square" tIns="91425">
            <a:normAutofit/>
          </a:bodyPr>
          <a:lstStyle/>
          <a:p>
            <a:pPr indent="-336550" lvl="0" marL="457200" rtl="0" algn="l">
              <a:lnSpc>
                <a:spcPct val="100000"/>
              </a:lnSpc>
              <a:spcBef>
                <a:spcPts val="0"/>
              </a:spcBef>
              <a:spcAft>
                <a:spcPts val="0"/>
              </a:spcAft>
              <a:buClr>
                <a:schemeClr val="dk2"/>
              </a:buClr>
              <a:buSzPts val="1700"/>
              <a:buFont typeface="Raleway"/>
              <a:buChar char="❖"/>
            </a:pPr>
            <a:r>
              <a:rPr lang="en" sz="1700">
                <a:solidFill>
                  <a:schemeClr val="dk2"/>
                </a:solidFill>
                <a:latin typeface="Raleway"/>
                <a:ea typeface="Raleway"/>
                <a:cs typeface="Raleway"/>
                <a:sym typeface="Raleway"/>
              </a:rPr>
              <a:t>WHAT IS EPOCH ?</a:t>
            </a:r>
            <a:endParaRPr sz="1700">
              <a:solidFill>
                <a:schemeClr val="dk2"/>
              </a:solidFill>
              <a:latin typeface="Raleway"/>
              <a:ea typeface="Raleway"/>
              <a:cs typeface="Raleway"/>
              <a:sym typeface="Raleway"/>
            </a:endParaRPr>
          </a:p>
          <a:p>
            <a:pPr indent="0" lvl="0" marL="0" rtl="0" algn="l">
              <a:lnSpc>
                <a:spcPct val="100000"/>
              </a:lnSpc>
              <a:spcBef>
                <a:spcPts val="0"/>
              </a:spcBef>
              <a:spcAft>
                <a:spcPts val="0"/>
              </a:spcAft>
              <a:buSzPts val="1800"/>
              <a:buNone/>
            </a:pPr>
            <a:r>
              <a:t/>
            </a:r>
            <a:endParaRPr sz="1700">
              <a:solidFill>
                <a:schemeClr val="dk2"/>
              </a:solidFill>
              <a:latin typeface="Raleway"/>
              <a:ea typeface="Raleway"/>
              <a:cs typeface="Raleway"/>
              <a:sym typeface="Raleway"/>
            </a:endParaRPr>
          </a:p>
          <a:p>
            <a:pPr indent="0" lvl="0" marL="0" rtl="0" algn="l">
              <a:lnSpc>
                <a:spcPct val="100000"/>
              </a:lnSpc>
              <a:spcBef>
                <a:spcPts val="0"/>
              </a:spcBef>
              <a:spcAft>
                <a:spcPts val="0"/>
              </a:spcAft>
              <a:buSzPts val="1800"/>
              <a:buNone/>
            </a:pPr>
            <a:r>
              <a:t/>
            </a:r>
            <a:endParaRPr sz="1700">
              <a:solidFill>
                <a:schemeClr val="dk2"/>
              </a:solidFill>
              <a:latin typeface="Raleway"/>
              <a:ea typeface="Raleway"/>
              <a:cs typeface="Raleway"/>
              <a:sym typeface="Raleway"/>
            </a:endParaRPr>
          </a:p>
          <a:p>
            <a:pPr indent="0" lvl="0" marL="0" rtl="0" algn="l">
              <a:lnSpc>
                <a:spcPct val="100000"/>
              </a:lnSpc>
              <a:spcBef>
                <a:spcPts val="0"/>
              </a:spcBef>
              <a:spcAft>
                <a:spcPts val="0"/>
              </a:spcAft>
              <a:buSzPts val="1800"/>
              <a:buNone/>
            </a:pPr>
            <a:r>
              <a:rPr lang="en" sz="1700">
                <a:solidFill>
                  <a:schemeClr val="dk2"/>
                </a:solidFill>
                <a:latin typeface="Raleway"/>
                <a:ea typeface="Raleway"/>
                <a:cs typeface="Raleway"/>
                <a:sym typeface="Raleway"/>
              </a:rPr>
              <a:t>Epoch ML Club fosters learning and innovation in the fields of Artificial Intelligence and Machine Learning, providing a collaborative environment for students to build technical skills and engage in impactful projects</a:t>
            </a:r>
            <a:endParaRPr sz="1700">
              <a:solidFill>
                <a:schemeClr val="dk2"/>
              </a:solidFill>
              <a:latin typeface="Raleway"/>
              <a:ea typeface="Raleway"/>
              <a:cs typeface="Raleway"/>
              <a:sym typeface="Raleway"/>
            </a:endParaRPr>
          </a:p>
          <a:p>
            <a:pPr indent="0" lvl="0" marL="0" rtl="0" algn="l">
              <a:lnSpc>
                <a:spcPct val="100000"/>
              </a:lnSpc>
              <a:spcBef>
                <a:spcPts val="0"/>
              </a:spcBef>
              <a:spcAft>
                <a:spcPts val="0"/>
              </a:spcAft>
              <a:buSzPts val="1800"/>
              <a:buNone/>
            </a:pPr>
            <a:r>
              <a:t/>
            </a:r>
            <a:endParaRPr sz="1700">
              <a:solidFill>
                <a:schemeClr val="dk2"/>
              </a:solidFill>
              <a:latin typeface="Raleway"/>
              <a:ea typeface="Raleway"/>
              <a:cs typeface="Raleway"/>
              <a:sym typeface="Raleway"/>
            </a:endParaRPr>
          </a:p>
          <a:p>
            <a:pPr indent="0" lvl="0" marL="0" rtl="0" algn="l">
              <a:lnSpc>
                <a:spcPct val="100000"/>
              </a:lnSpc>
              <a:spcBef>
                <a:spcPts val="0"/>
              </a:spcBef>
              <a:spcAft>
                <a:spcPts val="0"/>
              </a:spcAft>
              <a:buSzPts val="1800"/>
              <a:buNone/>
            </a:pPr>
            <a:r>
              <a:t/>
            </a:r>
            <a:endParaRPr sz="1700">
              <a:solidFill>
                <a:schemeClr val="dk2"/>
              </a:solidFill>
              <a:latin typeface="Raleway"/>
              <a:ea typeface="Raleway"/>
              <a:cs typeface="Raleway"/>
              <a:sym typeface="Raleway"/>
            </a:endParaRPr>
          </a:p>
          <a:p>
            <a:pPr indent="0" lvl="0" marL="0" rtl="0" algn="l">
              <a:lnSpc>
                <a:spcPct val="100000"/>
              </a:lnSpc>
              <a:spcBef>
                <a:spcPts val="0"/>
              </a:spcBef>
              <a:spcAft>
                <a:spcPts val="0"/>
              </a:spcAft>
              <a:buSzPts val="1800"/>
              <a:buNone/>
            </a:pPr>
            <a:r>
              <a:rPr lang="en" sz="1700">
                <a:solidFill>
                  <a:schemeClr val="dk2"/>
                </a:solidFill>
                <a:latin typeface="Raleway"/>
                <a:ea typeface="Raleway"/>
                <a:cs typeface="Raleway"/>
                <a:sym typeface="Raleway"/>
              </a:rPr>
              <a:t>Our club focuses on Computer Vision, Natural Language Processing (NLP), Robotics, and MLOps, equipping members with cutting-edge tools and techniques to solve real-world problems</a:t>
            </a:r>
            <a:endParaRPr sz="1700">
              <a:solidFill>
                <a:schemeClr val="dk2"/>
              </a:solidFill>
              <a:latin typeface="Raleway"/>
              <a:ea typeface="Raleway"/>
              <a:cs typeface="Raleway"/>
              <a:sym typeface="Raleway"/>
            </a:endParaRPr>
          </a:p>
          <a:p>
            <a:pPr indent="0" lvl="0" marL="0" rtl="0" algn="l">
              <a:lnSpc>
                <a:spcPct val="100000"/>
              </a:lnSpc>
              <a:spcBef>
                <a:spcPts val="0"/>
              </a:spcBef>
              <a:spcAft>
                <a:spcPts val="0"/>
              </a:spcAft>
              <a:buSzPts val="1800"/>
              <a:buNone/>
            </a:pPr>
            <a:r>
              <a:t/>
            </a:r>
            <a:endParaRPr b="1" sz="1700">
              <a:solidFill>
                <a:schemeClr val="dk2"/>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2"/>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Dictionaries &gt;&gt; Two Lists</a:t>
            </a:r>
            <a:endParaRPr/>
          </a:p>
        </p:txBody>
      </p:sp>
      <p:sp>
        <p:nvSpPr>
          <p:cNvPr id="190" name="Google Shape;190;p3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You can also access items of a dictionary using its </a:t>
            </a:r>
            <a:r>
              <a:rPr b="1" lang="en"/>
              <a:t>key</a:t>
            </a:r>
            <a:r>
              <a:rPr lang="en"/>
              <a:t> name e.g d[‘Raj’]</a:t>
            </a:r>
            <a:endParaRPr/>
          </a:p>
          <a:p>
            <a:pPr indent="-342900" lvl="0" marL="457200" rtl="0" algn="l">
              <a:lnSpc>
                <a:spcPct val="115000"/>
              </a:lnSpc>
              <a:spcBef>
                <a:spcPts val="0"/>
              </a:spcBef>
              <a:spcAft>
                <a:spcPts val="0"/>
              </a:spcAft>
              <a:buSzPts val="1800"/>
              <a:buChar char="-"/>
            </a:pPr>
            <a:r>
              <a:rPr lang="en"/>
              <a:t>Dictionaries can have any data type in the value</a:t>
            </a:r>
            <a:endParaRPr/>
          </a:p>
          <a:p>
            <a:pPr indent="-342900" lvl="0" marL="457200" rtl="0" algn="l">
              <a:lnSpc>
                <a:spcPct val="115000"/>
              </a:lnSpc>
              <a:spcBef>
                <a:spcPts val="0"/>
              </a:spcBef>
              <a:spcAft>
                <a:spcPts val="0"/>
              </a:spcAft>
              <a:buSzPts val="1800"/>
              <a:buChar char="-"/>
            </a:pPr>
            <a:r>
              <a:rPr lang="en"/>
              <a:t>Each </a:t>
            </a:r>
            <a:r>
              <a:rPr b="1" lang="en"/>
              <a:t>key </a:t>
            </a:r>
            <a:r>
              <a:rPr lang="en"/>
              <a:t>must be </a:t>
            </a:r>
            <a:r>
              <a:rPr b="1" lang="en"/>
              <a:t>immutable</a:t>
            </a:r>
            <a:r>
              <a:rPr lang="en"/>
              <a:t>. </a:t>
            </a:r>
            <a:r>
              <a:rPr b="1" lang="en"/>
              <a:t>Values</a:t>
            </a:r>
            <a:r>
              <a:rPr lang="en"/>
              <a:t> maybe </a:t>
            </a:r>
            <a:r>
              <a:rPr b="1" lang="en"/>
              <a:t>mutable</a:t>
            </a:r>
            <a:r>
              <a:rPr lang="en"/>
              <a:t>.</a:t>
            </a:r>
            <a:endParaRPr/>
          </a:p>
          <a:p>
            <a:pPr indent="-342900" lvl="0" marL="457200" rtl="0" algn="l">
              <a:lnSpc>
                <a:spcPct val="115000"/>
              </a:lnSpc>
              <a:spcBef>
                <a:spcPts val="0"/>
              </a:spcBef>
              <a:spcAft>
                <a:spcPts val="0"/>
              </a:spcAft>
              <a:buSzPts val="1800"/>
              <a:buChar char="-"/>
            </a:pPr>
            <a:r>
              <a:rPr lang="en"/>
              <a:t>This allows lists to be the values of a key. Lists cannot be keys.</a:t>
            </a:r>
            <a:endParaRPr/>
          </a:p>
          <a:p>
            <a:pPr indent="0" lvl="0" marL="0" rtl="0" algn="l">
              <a:lnSpc>
                <a:spcPct val="115000"/>
              </a:lnSpc>
              <a:spcBef>
                <a:spcPts val="1200"/>
              </a:spcBef>
              <a:spcAft>
                <a:spcPts val="0"/>
              </a:spcAft>
              <a:buSzPts val="1800"/>
              <a:buNone/>
            </a:pPr>
            <a:r>
              <a:rPr b="1" lang="en"/>
              <a:t>    Why not two lists but a dict?</a:t>
            </a:r>
            <a:endParaRPr b="1"/>
          </a:p>
          <a:p>
            <a:pPr indent="0" lvl="0" marL="457200" rtl="0" algn="l">
              <a:lnSpc>
                <a:spcPct val="115000"/>
              </a:lnSpc>
              <a:spcBef>
                <a:spcPts val="1200"/>
              </a:spcBef>
              <a:spcAft>
                <a:spcPts val="0"/>
              </a:spcAft>
              <a:buClr>
                <a:schemeClr val="dk2"/>
              </a:buClr>
              <a:buSzPts val="1100"/>
              <a:buFont typeface="Arial"/>
              <a:buNone/>
            </a:pPr>
            <a:r>
              <a:rPr lang="en"/>
              <a:t>Easier and faster because it uses key - value mapping format, something 2 lists being used parallely can’t.</a:t>
            </a:r>
            <a:endParaRPr/>
          </a:p>
          <a:p>
            <a:pPr indent="0" lvl="0" marL="457200" rtl="0" algn="l">
              <a:lnSpc>
                <a:spcPct val="115000"/>
              </a:lnSpc>
              <a:spcBef>
                <a:spcPts val="1200"/>
              </a:spcBef>
              <a:spcAft>
                <a:spcPts val="1200"/>
              </a:spcAft>
              <a:buSzPts val="1800"/>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3"/>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The ‘in’ and "not in" Operator in Python</a:t>
            </a:r>
            <a:endParaRPr/>
          </a:p>
        </p:txBody>
      </p:sp>
      <p:sp>
        <p:nvSpPr>
          <p:cNvPr id="196" name="Google Shape;196;p3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400"/>
              </a:spcBef>
              <a:spcAft>
                <a:spcPts val="0"/>
              </a:spcAft>
              <a:buClr>
                <a:schemeClr val="dk2"/>
              </a:buClr>
              <a:buSzPts val="1100"/>
              <a:buFont typeface="Arial"/>
              <a:buNone/>
            </a:pPr>
            <a:r>
              <a:rPr lang="en" sz="1150">
                <a:solidFill>
                  <a:schemeClr val="dk2"/>
                </a:solidFill>
                <a:highlight>
                  <a:srgbClr val="FFFFFF"/>
                </a:highlight>
                <a:latin typeface="Verdana"/>
                <a:ea typeface="Verdana"/>
                <a:cs typeface="Verdana"/>
                <a:sym typeface="Verdana"/>
              </a:rPr>
              <a:t>The </a:t>
            </a:r>
            <a:r>
              <a:rPr lang="en" sz="1200">
                <a:solidFill>
                  <a:srgbClr val="DC143C"/>
                </a:solidFill>
                <a:highlight>
                  <a:srgbClr val="FFFFFF"/>
                </a:highlight>
                <a:latin typeface="Courier New"/>
                <a:ea typeface="Courier New"/>
                <a:cs typeface="Courier New"/>
                <a:sym typeface="Courier New"/>
              </a:rPr>
              <a:t>in</a:t>
            </a:r>
            <a:r>
              <a:rPr lang="en" sz="1150">
                <a:solidFill>
                  <a:schemeClr val="dk2"/>
                </a:solidFill>
                <a:highlight>
                  <a:srgbClr val="FFFFFF"/>
                </a:highlight>
                <a:latin typeface="Verdana"/>
                <a:ea typeface="Verdana"/>
                <a:cs typeface="Verdana"/>
                <a:sym typeface="Verdana"/>
              </a:rPr>
              <a:t> keyword can also be used to check if a value is present in a sequence (list, range, string etc.).</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400"/>
              </a:spcBef>
              <a:spcAft>
                <a:spcPts val="0"/>
              </a:spcAft>
              <a:buClr>
                <a:schemeClr val="dk2"/>
              </a:buClr>
              <a:buSzPts val="1100"/>
              <a:buFont typeface="Arial"/>
              <a:buNone/>
            </a:pPr>
            <a:r>
              <a:t/>
            </a:r>
            <a:endParaRPr sz="1100">
              <a:solidFill>
                <a:schemeClr val="dk2"/>
              </a:solidFill>
              <a:latin typeface="Arial"/>
              <a:ea typeface="Arial"/>
              <a:cs typeface="Arial"/>
              <a:sym typeface="Arial"/>
            </a:endParaRPr>
          </a:p>
          <a:p>
            <a:pPr indent="0" lvl="0" marL="0" rtl="0" algn="l">
              <a:lnSpc>
                <a:spcPct val="115000"/>
              </a:lnSpc>
              <a:spcBef>
                <a:spcPts val="0"/>
              </a:spcBef>
              <a:spcAft>
                <a:spcPts val="1200"/>
              </a:spcAft>
              <a:buSzPts val="1800"/>
              <a:buNone/>
            </a:pPr>
            <a:r>
              <a:t/>
            </a:r>
            <a:endParaRPr/>
          </a:p>
        </p:txBody>
      </p:sp>
      <p:pic>
        <p:nvPicPr>
          <p:cNvPr id="197" name="Google Shape;197;p33"/>
          <p:cNvPicPr preferRelativeResize="0"/>
          <p:nvPr/>
        </p:nvPicPr>
        <p:blipFill rotWithShape="1">
          <a:blip r:embed="rId3">
            <a:alphaModFix/>
          </a:blip>
          <a:srcRect b="0" l="0" r="0" t="0"/>
          <a:stretch/>
        </p:blipFill>
        <p:spPr>
          <a:xfrm>
            <a:off x="551150" y="1833250"/>
            <a:ext cx="7029225" cy="27356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4"/>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Functions in Python vs C</a:t>
            </a:r>
            <a:endParaRPr/>
          </a:p>
        </p:txBody>
      </p:sp>
      <p:sp>
        <p:nvSpPr>
          <p:cNvPr id="203" name="Google Shape;203;p3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A simple code for adding 2 numbers </a:t>
            </a:r>
            <a:endParaRPr/>
          </a:p>
          <a:p>
            <a:pPr indent="-342900" lvl="0" marL="457200" rtl="0" algn="l">
              <a:lnSpc>
                <a:spcPct val="115000"/>
              </a:lnSpc>
              <a:spcBef>
                <a:spcPts val="0"/>
              </a:spcBef>
              <a:spcAft>
                <a:spcPts val="0"/>
              </a:spcAft>
              <a:buSzPts val="1800"/>
              <a:buChar char="-"/>
            </a:pPr>
            <a:r>
              <a:rPr lang="en"/>
              <a:t>Lots of line in C</a:t>
            </a:r>
            <a:endParaRPr/>
          </a:p>
          <a:p>
            <a:pPr indent="-342900" lvl="0" marL="457200" rtl="0" algn="l">
              <a:lnSpc>
                <a:spcPct val="115000"/>
              </a:lnSpc>
              <a:spcBef>
                <a:spcPts val="0"/>
              </a:spcBef>
              <a:spcAft>
                <a:spcPts val="0"/>
              </a:spcAft>
              <a:buSzPts val="1800"/>
              <a:buChar char="-"/>
            </a:pPr>
            <a:r>
              <a:rPr lang="en"/>
              <a:t>Simplified in Python</a:t>
            </a:r>
            <a:endParaRPr/>
          </a:p>
        </p:txBody>
      </p:sp>
      <p:pic>
        <p:nvPicPr>
          <p:cNvPr id="204" name="Google Shape;204;p34"/>
          <p:cNvPicPr preferRelativeResize="0"/>
          <p:nvPr/>
        </p:nvPicPr>
        <p:blipFill rotWithShape="1">
          <a:blip r:embed="rId3">
            <a:alphaModFix/>
          </a:blip>
          <a:srcRect b="0" l="0" r="0" t="0"/>
          <a:stretch/>
        </p:blipFill>
        <p:spPr>
          <a:xfrm>
            <a:off x="5096050" y="1172875"/>
            <a:ext cx="3793200" cy="3471925"/>
          </a:xfrm>
          <a:prstGeom prst="rect">
            <a:avLst/>
          </a:prstGeom>
          <a:noFill/>
          <a:ln>
            <a:noFill/>
          </a:ln>
        </p:spPr>
      </p:pic>
      <p:pic>
        <p:nvPicPr>
          <p:cNvPr id="205" name="Google Shape;205;p34"/>
          <p:cNvPicPr preferRelativeResize="0"/>
          <p:nvPr/>
        </p:nvPicPr>
        <p:blipFill rotWithShape="1">
          <a:blip r:embed="rId4">
            <a:alphaModFix/>
          </a:blip>
          <a:srcRect b="0" l="0" r="0" t="0"/>
          <a:stretch/>
        </p:blipFill>
        <p:spPr>
          <a:xfrm>
            <a:off x="478725" y="2399825"/>
            <a:ext cx="4418050" cy="2114550"/>
          </a:xfrm>
          <a:prstGeom prst="rect">
            <a:avLst/>
          </a:prstGeom>
          <a:noFill/>
          <a:ln>
            <a:noFill/>
          </a:ln>
        </p:spPr>
      </p:pic>
      <p:sp>
        <p:nvSpPr>
          <p:cNvPr id="206" name="Google Shape;206;p34"/>
          <p:cNvSpPr txBox="1"/>
          <p:nvPr/>
        </p:nvSpPr>
        <p:spPr>
          <a:xfrm>
            <a:off x="914400" y="91440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5"/>
          <p:cNvSpPr txBox="1"/>
          <p:nvPr>
            <p:ph type="title"/>
          </p:nvPr>
        </p:nvSpPr>
        <p:spPr>
          <a:xfrm>
            <a:off x="311700" y="3584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Lists as argument to function!</a:t>
            </a:r>
            <a:endParaRPr/>
          </a:p>
        </p:txBody>
      </p:sp>
      <p:sp>
        <p:nvSpPr>
          <p:cNvPr id="212" name="Google Shape;212;p35"/>
          <p:cNvSpPr txBox="1"/>
          <p:nvPr>
            <p:ph idx="1" type="body"/>
          </p:nvPr>
        </p:nvSpPr>
        <p:spPr>
          <a:xfrm>
            <a:off x="311700" y="1152475"/>
            <a:ext cx="8520600" cy="3990900"/>
          </a:xfrm>
          <a:prstGeom prst="rect">
            <a:avLst/>
          </a:prstGeom>
          <a:noFill/>
          <a:ln>
            <a:noFill/>
          </a:ln>
        </p:spPr>
        <p:txBody>
          <a:bodyPr anchorCtr="0" anchor="t" bIns="91425" lIns="91425" spcFirstLastPara="1" rIns="91425" wrap="square" tIns="91425">
            <a:normAutofit fontScale="25000" lnSpcReduction="20000"/>
          </a:bodyPr>
          <a:lstStyle/>
          <a:p>
            <a:pPr indent="0" lvl="0" marL="0" rtl="0" algn="l">
              <a:lnSpc>
                <a:spcPct val="115000"/>
              </a:lnSpc>
              <a:spcBef>
                <a:spcPts val="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ct val="176125"/>
              <a:buNone/>
            </a:pPr>
            <a:r>
              <a:rPr lang="en" sz="4088"/>
              <a:t>-</a:t>
            </a:r>
            <a:endParaRPr sz="4088"/>
          </a:p>
          <a:p>
            <a:pPr indent="0" lvl="0" marL="0" rtl="0" algn="l">
              <a:lnSpc>
                <a:spcPct val="115000"/>
              </a:lnSpc>
              <a:spcBef>
                <a:spcPts val="1200"/>
              </a:spcBef>
              <a:spcAft>
                <a:spcPts val="0"/>
              </a:spcAft>
              <a:buSzPct val="176125"/>
              <a:buNone/>
            </a:pPr>
            <a:r>
              <a:t/>
            </a:r>
            <a:endParaRPr sz="4088"/>
          </a:p>
          <a:p>
            <a:pPr indent="0" lvl="0" marL="0" rtl="0" algn="l">
              <a:lnSpc>
                <a:spcPct val="115000"/>
              </a:lnSpc>
              <a:spcBef>
                <a:spcPts val="1200"/>
              </a:spcBef>
              <a:spcAft>
                <a:spcPts val="0"/>
              </a:spcAft>
              <a:buSzPct val="176125"/>
              <a:buNone/>
            </a:pPr>
            <a:r>
              <a:t/>
            </a:r>
            <a:endParaRPr sz="4088"/>
          </a:p>
          <a:p>
            <a:pPr indent="0" lvl="0" marL="0" rtl="0" algn="l">
              <a:lnSpc>
                <a:spcPct val="115000"/>
              </a:lnSpc>
              <a:spcBef>
                <a:spcPts val="1200"/>
              </a:spcBef>
              <a:spcAft>
                <a:spcPts val="0"/>
              </a:spcAft>
              <a:buSzPct val="176125"/>
              <a:buNone/>
            </a:pPr>
            <a:r>
              <a:t/>
            </a:r>
            <a:endParaRPr sz="4088"/>
          </a:p>
          <a:p>
            <a:pPr indent="0" lvl="0" marL="0" rtl="0" algn="l">
              <a:lnSpc>
                <a:spcPct val="115000"/>
              </a:lnSpc>
              <a:spcBef>
                <a:spcPts val="1200"/>
              </a:spcBef>
              <a:spcAft>
                <a:spcPts val="0"/>
              </a:spcAft>
              <a:buSzPct val="136157"/>
              <a:buNone/>
            </a:pPr>
            <a:r>
              <a:rPr lang="en" sz="5288">
                <a:highlight>
                  <a:srgbClr val="FFFFCC"/>
                </a:highlight>
              </a:rPr>
              <a:t> Note that multiplying a list with a number k will repeat the items of the list as the size of the number k</a:t>
            </a:r>
            <a:endParaRPr sz="5288">
              <a:highlight>
                <a:srgbClr val="FFFFCC"/>
              </a:highlight>
            </a:endParaRPr>
          </a:p>
          <a:p>
            <a:pPr indent="0" lvl="0" marL="0" rtl="0" algn="l">
              <a:lnSpc>
                <a:spcPct val="115000"/>
              </a:lnSpc>
              <a:spcBef>
                <a:spcPts val="1200"/>
              </a:spcBef>
              <a:spcAft>
                <a:spcPts val="0"/>
              </a:spcAft>
              <a:buClr>
                <a:schemeClr val="dk2"/>
              </a:buClr>
              <a:buSzPts val="275"/>
              <a:buFont typeface="Arial"/>
              <a:buNone/>
            </a:pPr>
            <a:r>
              <a:t/>
            </a:r>
            <a:endParaRPr sz="5288">
              <a:highlight>
                <a:srgbClr val="FFFFCC"/>
              </a:highlight>
            </a:endParaRPr>
          </a:p>
          <a:p>
            <a:pPr indent="0" lvl="0" marL="0" rtl="0" algn="l">
              <a:lnSpc>
                <a:spcPct val="115000"/>
              </a:lnSpc>
              <a:spcBef>
                <a:spcPts val="1200"/>
              </a:spcBef>
              <a:spcAft>
                <a:spcPts val="0"/>
              </a:spcAft>
              <a:buClr>
                <a:schemeClr val="dk2"/>
              </a:buClr>
              <a:buSzPct val="26903"/>
              <a:buFont typeface="Arial"/>
              <a:buNone/>
            </a:pPr>
            <a:r>
              <a:t/>
            </a:r>
            <a:endParaRPr sz="4088"/>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t/>
            </a:r>
            <a:endParaRPr/>
          </a:p>
        </p:txBody>
      </p:sp>
      <p:pic>
        <p:nvPicPr>
          <p:cNvPr id="213" name="Google Shape;213;p35"/>
          <p:cNvPicPr preferRelativeResize="0"/>
          <p:nvPr/>
        </p:nvPicPr>
        <p:blipFill rotWithShape="1">
          <a:blip r:embed="rId3">
            <a:alphaModFix/>
          </a:blip>
          <a:srcRect b="0" l="0" r="0" t="0"/>
          <a:stretch/>
        </p:blipFill>
        <p:spPr>
          <a:xfrm>
            <a:off x="874375" y="1034488"/>
            <a:ext cx="5349700" cy="30745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6"/>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2"/>
              </a:buClr>
              <a:buSzPct val="36666"/>
              <a:buFont typeface="Arial"/>
              <a:buNone/>
            </a:pPr>
            <a:r>
              <a:rPr lang="en"/>
              <a:t>λ - expressions!</a:t>
            </a:r>
            <a:endParaRPr/>
          </a:p>
          <a:p>
            <a:pPr indent="0" lvl="0" marL="0" rtl="0" algn="l">
              <a:lnSpc>
                <a:spcPct val="100000"/>
              </a:lnSpc>
              <a:spcBef>
                <a:spcPts val="0"/>
              </a:spcBef>
              <a:spcAft>
                <a:spcPts val="0"/>
              </a:spcAft>
              <a:buClr>
                <a:schemeClr val="dk2"/>
              </a:buClr>
              <a:buSzPct val="36666"/>
              <a:buFont typeface="Arial"/>
              <a:buNone/>
            </a:pPr>
            <a:r>
              <a:t/>
            </a:r>
            <a:endParaRPr/>
          </a:p>
          <a:p>
            <a:pPr indent="0" lvl="0" marL="0" rtl="0" algn="l">
              <a:lnSpc>
                <a:spcPct val="100000"/>
              </a:lnSpc>
              <a:spcBef>
                <a:spcPts val="0"/>
              </a:spcBef>
              <a:spcAft>
                <a:spcPts val="0"/>
              </a:spcAft>
              <a:buSzPct val="111111"/>
              <a:buNone/>
            </a:pPr>
            <a:r>
              <a:t/>
            </a:r>
            <a:endParaRPr/>
          </a:p>
        </p:txBody>
      </p:sp>
      <p:sp>
        <p:nvSpPr>
          <p:cNvPr id="219" name="Google Shape;219;p3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lang="en" sz="1600"/>
              <a:t>Syntax:</a:t>
            </a:r>
            <a:r>
              <a:rPr lang="en" sz="1600"/>
              <a:t>   lambda arguments : expression</a:t>
            </a:r>
            <a:endParaRPr sz="1600"/>
          </a:p>
          <a:p>
            <a:pPr indent="0" lvl="0" marL="0" rtl="0" algn="l">
              <a:lnSpc>
                <a:spcPct val="115000"/>
              </a:lnSpc>
              <a:spcBef>
                <a:spcPts val="1200"/>
              </a:spcBef>
              <a:spcAft>
                <a:spcPts val="1200"/>
              </a:spcAft>
              <a:buSzPts val="1800"/>
              <a:buNone/>
            </a:pPr>
            <a:r>
              <a:t/>
            </a:r>
            <a:endParaRPr/>
          </a:p>
        </p:txBody>
      </p:sp>
      <p:pic>
        <p:nvPicPr>
          <p:cNvPr id="220" name="Google Shape;220;p36"/>
          <p:cNvPicPr preferRelativeResize="0"/>
          <p:nvPr/>
        </p:nvPicPr>
        <p:blipFill rotWithShape="1">
          <a:blip r:embed="rId3">
            <a:alphaModFix/>
          </a:blip>
          <a:srcRect b="0" l="0" r="0" t="0"/>
          <a:stretch/>
        </p:blipFill>
        <p:spPr>
          <a:xfrm>
            <a:off x="628488" y="2050313"/>
            <a:ext cx="5686425" cy="19335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7"/>
          <p:cNvSpPr txBox="1"/>
          <p:nvPr>
            <p:ph type="title"/>
          </p:nvPr>
        </p:nvSpPr>
        <p:spPr>
          <a:xfrm>
            <a:off x="1543950" y="1950975"/>
            <a:ext cx="2915100" cy="1466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 sz="6000"/>
              <a:t>Intro to </a:t>
            </a:r>
            <a:endParaRPr sz="6000"/>
          </a:p>
        </p:txBody>
      </p:sp>
      <p:pic>
        <p:nvPicPr>
          <p:cNvPr id="226" name="Google Shape;226;p37"/>
          <p:cNvPicPr preferRelativeResize="0"/>
          <p:nvPr/>
        </p:nvPicPr>
        <p:blipFill rotWithShape="1">
          <a:blip r:embed="rId3">
            <a:alphaModFix/>
          </a:blip>
          <a:srcRect b="0" l="0" r="0" t="0"/>
          <a:stretch/>
        </p:blipFill>
        <p:spPr>
          <a:xfrm>
            <a:off x="4459050" y="1857375"/>
            <a:ext cx="3190875" cy="14287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8"/>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2620"/>
              <a:t>Numpy Vs Lists</a:t>
            </a:r>
            <a:endParaRPr b="1" sz="2620"/>
          </a:p>
        </p:txBody>
      </p:sp>
      <p:sp>
        <p:nvSpPr>
          <p:cNvPr id="232" name="Google Shape;232;p3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800"/>
              <a:buNone/>
            </a:pPr>
            <a:r>
              <a:rPr b="1" lang="en" sz="1700"/>
              <a:t>What is numpy?</a:t>
            </a:r>
            <a:endParaRPr b="1" sz="1700"/>
          </a:p>
          <a:p>
            <a:pPr indent="0" lvl="0" marL="0" rtl="0" algn="l">
              <a:lnSpc>
                <a:spcPct val="115000"/>
              </a:lnSpc>
              <a:spcBef>
                <a:spcPts val="1200"/>
              </a:spcBef>
              <a:spcAft>
                <a:spcPts val="0"/>
              </a:spcAft>
              <a:buSzPts val="1800"/>
              <a:buNone/>
            </a:pPr>
            <a:r>
              <a:rPr lang="en"/>
              <a:t>NumPy is a Python library used for working with arrays.</a:t>
            </a:r>
            <a:endParaRPr/>
          </a:p>
          <a:p>
            <a:pPr indent="0" lvl="0" marL="0" rtl="0" algn="l">
              <a:lnSpc>
                <a:spcPct val="115000"/>
              </a:lnSpc>
              <a:spcBef>
                <a:spcPts val="1200"/>
              </a:spcBef>
              <a:spcAft>
                <a:spcPts val="0"/>
              </a:spcAft>
              <a:buSzPts val="1800"/>
              <a:buNone/>
            </a:pPr>
            <a:r>
              <a:rPr lang="en"/>
              <a:t>Various functions of linear algebra, fourier transform, and matrices make numpy arrays a powerful tool.</a:t>
            </a:r>
            <a:endParaRPr/>
          </a:p>
          <a:p>
            <a:pPr indent="0" lvl="0" marL="0" rtl="0" algn="l">
              <a:lnSpc>
                <a:spcPct val="115000"/>
              </a:lnSpc>
              <a:spcBef>
                <a:spcPts val="1200"/>
              </a:spcBef>
              <a:spcAft>
                <a:spcPts val="0"/>
              </a:spcAft>
              <a:buSzPts val="1800"/>
              <a:buNone/>
            </a:pPr>
            <a:r>
              <a:rPr lang="en"/>
              <a:t>Example: my_numpy_array = [1,2,3]</a:t>
            </a:r>
            <a:endParaRPr/>
          </a:p>
          <a:p>
            <a:pPr indent="0" lvl="0" marL="0" rtl="0" algn="l">
              <a:lnSpc>
                <a:spcPct val="115000"/>
              </a:lnSpc>
              <a:spcBef>
                <a:spcPts val="1200"/>
              </a:spcBef>
              <a:spcAft>
                <a:spcPts val="0"/>
              </a:spcAft>
              <a:buSzPts val="1800"/>
              <a:buNone/>
            </a:pPr>
            <a:r>
              <a:rPr b="1" lang="en" sz="1700"/>
              <a:t>What is a list?</a:t>
            </a:r>
            <a:endParaRPr b="1" sz="1700"/>
          </a:p>
          <a:p>
            <a:pPr indent="0" lvl="0" marL="0" rtl="0" algn="l">
              <a:lnSpc>
                <a:spcPct val="115000"/>
              </a:lnSpc>
              <a:spcBef>
                <a:spcPts val="1200"/>
              </a:spcBef>
              <a:spcAft>
                <a:spcPts val="0"/>
              </a:spcAft>
              <a:buSzPts val="1800"/>
              <a:buNone/>
            </a:pPr>
            <a:r>
              <a:rPr lang="en"/>
              <a:t>A Python </a:t>
            </a:r>
            <a:r>
              <a:rPr lang="en">
                <a:solidFill>
                  <a:schemeClr val="hlink"/>
                </a:solidFill>
                <a:uFill>
                  <a:noFill/>
                </a:uFill>
                <a:hlinkClick r:id="rId3"/>
              </a:rPr>
              <a:t>list</a:t>
            </a:r>
            <a:r>
              <a:rPr lang="en"/>
              <a:t> is a collection that is ordered and changeable. </a:t>
            </a:r>
            <a:endParaRPr/>
          </a:p>
          <a:p>
            <a:pPr indent="0" lvl="0" marL="0" rtl="0" algn="l">
              <a:lnSpc>
                <a:spcPct val="115000"/>
              </a:lnSpc>
              <a:spcBef>
                <a:spcPts val="1200"/>
              </a:spcBef>
              <a:spcAft>
                <a:spcPts val="1200"/>
              </a:spcAft>
              <a:buSzPts val="1800"/>
              <a:buNone/>
            </a:pPr>
            <a:r>
              <a:rPr lang="en"/>
              <a:t>Example: Var = ["Epoch", "IIT", "Hyderabad"]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9"/>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lang="en" sz="2100"/>
              <a:t>NumPy Arrays vs Normal Arrays  - Is comparison even needed?</a:t>
            </a:r>
            <a:endParaRPr sz="2000"/>
          </a:p>
        </p:txBody>
      </p:sp>
      <p:pic>
        <p:nvPicPr>
          <p:cNvPr id="238" name="Google Shape;238;p39"/>
          <p:cNvPicPr preferRelativeResize="0"/>
          <p:nvPr/>
        </p:nvPicPr>
        <p:blipFill rotWithShape="1">
          <a:blip r:embed="rId3">
            <a:alphaModFix/>
          </a:blip>
          <a:srcRect b="0" l="0" r="0" t="0"/>
          <a:stretch/>
        </p:blipFill>
        <p:spPr>
          <a:xfrm>
            <a:off x="2379538" y="1203325"/>
            <a:ext cx="4384925" cy="32104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40"/>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NumPy Operations = Superset of List Operations</a:t>
            </a:r>
            <a:endParaRPr/>
          </a:p>
        </p:txBody>
      </p:sp>
      <p:sp>
        <p:nvSpPr>
          <p:cNvPr id="244" name="Google Shape;244;p4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lang="en" sz="1800"/>
              <a:t>Initialization:</a:t>
            </a:r>
            <a:endParaRPr b="1" sz="1800"/>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br>
              <a:rPr b="1" lang="en" sz="1800"/>
            </a:br>
            <a:r>
              <a:rPr b="1" lang="en" sz="1800"/>
              <a:t>Accessing the items through index: </a:t>
            </a:r>
            <a:endParaRPr b="1"/>
          </a:p>
        </p:txBody>
      </p:sp>
      <p:pic>
        <p:nvPicPr>
          <p:cNvPr id="245" name="Google Shape;245;p40"/>
          <p:cNvPicPr preferRelativeResize="0"/>
          <p:nvPr/>
        </p:nvPicPr>
        <p:blipFill rotWithShape="1">
          <a:blip r:embed="rId3">
            <a:alphaModFix/>
          </a:blip>
          <a:srcRect b="0" l="0" r="0" t="0"/>
          <a:stretch/>
        </p:blipFill>
        <p:spPr>
          <a:xfrm>
            <a:off x="259300" y="1762400"/>
            <a:ext cx="5153025" cy="1066800"/>
          </a:xfrm>
          <a:prstGeom prst="rect">
            <a:avLst/>
          </a:prstGeom>
          <a:noFill/>
          <a:ln>
            <a:noFill/>
          </a:ln>
        </p:spPr>
      </p:pic>
      <p:pic>
        <p:nvPicPr>
          <p:cNvPr id="246" name="Google Shape;246;p40"/>
          <p:cNvPicPr preferRelativeResize="0"/>
          <p:nvPr/>
        </p:nvPicPr>
        <p:blipFill rotWithShape="1">
          <a:blip r:embed="rId4">
            <a:alphaModFix/>
          </a:blip>
          <a:srcRect b="0" l="0" r="0" t="0"/>
          <a:stretch/>
        </p:blipFill>
        <p:spPr>
          <a:xfrm>
            <a:off x="311688" y="3685275"/>
            <a:ext cx="5048250" cy="1143000"/>
          </a:xfrm>
          <a:prstGeom prst="rect">
            <a:avLst/>
          </a:prstGeom>
          <a:noFill/>
          <a:ln>
            <a:noFill/>
          </a:ln>
        </p:spPr>
      </p:pic>
      <p:pic>
        <p:nvPicPr>
          <p:cNvPr id="247" name="Google Shape;247;p40"/>
          <p:cNvPicPr preferRelativeResize="0"/>
          <p:nvPr/>
        </p:nvPicPr>
        <p:blipFill rotWithShape="1">
          <a:blip r:embed="rId5">
            <a:alphaModFix/>
          </a:blip>
          <a:srcRect b="0" l="0" r="0" t="0"/>
          <a:stretch/>
        </p:blipFill>
        <p:spPr>
          <a:xfrm>
            <a:off x="5546850" y="4009125"/>
            <a:ext cx="3390900" cy="495300"/>
          </a:xfrm>
          <a:prstGeom prst="rect">
            <a:avLst/>
          </a:prstGeom>
          <a:noFill/>
          <a:ln>
            <a:noFill/>
          </a:ln>
        </p:spPr>
      </p:pic>
      <p:pic>
        <p:nvPicPr>
          <p:cNvPr id="248" name="Google Shape;248;p40"/>
          <p:cNvPicPr preferRelativeResize="0"/>
          <p:nvPr/>
        </p:nvPicPr>
        <p:blipFill rotWithShape="1">
          <a:blip r:embed="rId6">
            <a:alphaModFix/>
          </a:blip>
          <a:srcRect b="0" l="0" r="0" t="0"/>
          <a:stretch/>
        </p:blipFill>
        <p:spPr>
          <a:xfrm>
            <a:off x="5751661" y="2048161"/>
            <a:ext cx="2981299" cy="4953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 </a:t>
            </a:r>
            <a:endParaRPr/>
          </a:p>
          <a:p>
            <a:pPr indent="0" lvl="0" marL="0" rtl="0" algn="l">
              <a:lnSpc>
                <a:spcPct val="115000"/>
              </a:lnSpc>
              <a:spcBef>
                <a:spcPts val="1200"/>
              </a:spcBef>
              <a:spcAft>
                <a:spcPts val="1200"/>
              </a:spcAft>
              <a:buSzPts val="1800"/>
              <a:buNone/>
            </a:pPr>
            <a:r>
              <a:t/>
            </a:r>
            <a:endParaRPr/>
          </a:p>
        </p:txBody>
      </p:sp>
      <p:pic>
        <p:nvPicPr>
          <p:cNvPr id="254" name="Google Shape;254;p41"/>
          <p:cNvPicPr preferRelativeResize="0"/>
          <p:nvPr/>
        </p:nvPicPr>
        <p:blipFill rotWithShape="1">
          <a:blip r:embed="rId3">
            <a:alphaModFix/>
          </a:blip>
          <a:srcRect b="0" l="0" r="0" t="0"/>
          <a:stretch/>
        </p:blipFill>
        <p:spPr>
          <a:xfrm>
            <a:off x="311688" y="1684100"/>
            <a:ext cx="3171825" cy="1200150"/>
          </a:xfrm>
          <a:prstGeom prst="rect">
            <a:avLst/>
          </a:prstGeom>
          <a:noFill/>
          <a:ln>
            <a:noFill/>
          </a:ln>
        </p:spPr>
      </p:pic>
      <p:pic>
        <p:nvPicPr>
          <p:cNvPr id="255" name="Google Shape;255;p41"/>
          <p:cNvPicPr preferRelativeResize="0"/>
          <p:nvPr/>
        </p:nvPicPr>
        <p:blipFill rotWithShape="1">
          <a:blip r:embed="rId4">
            <a:alphaModFix/>
          </a:blip>
          <a:srcRect b="0" l="0" r="0" t="0"/>
          <a:stretch/>
        </p:blipFill>
        <p:spPr>
          <a:xfrm>
            <a:off x="1333500" y="4168875"/>
            <a:ext cx="6781800" cy="704850"/>
          </a:xfrm>
          <a:prstGeom prst="rect">
            <a:avLst/>
          </a:prstGeom>
          <a:noFill/>
          <a:ln>
            <a:noFill/>
          </a:ln>
        </p:spPr>
      </p:pic>
      <p:pic>
        <p:nvPicPr>
          <p:cNvPr id="256" name="Google Shape;256;p41"/>
          <p:cNvPicPr preferRelativeResize="0"/>
          <p:nvPr/>
        </p:nvPicPr>
        <p:blipFill rotWithShape="1">
          <a:blip r:embed="rId5">
            <a:alphaModFix/>
          </a:blip>
          <a:srcRect b="0" l="0" r="50194" t="0"/>
          <a:stretch/>
        </p:blipFill>
        <p:spPr>
          <a:xfrm>
            <a:off x="4811175" y="1592375"/>
            <a:ext cx="3505823" cy="1880050"/>
          </a:xfrm>
          <a:prstGeom prst="rect">
            <a:avLst/>
          </a:prstGeom>
          <a:noFill/>
          <a:ln>
            <a:noFill/>
          </a:ln>
        </p:spPr>
      </p:pic>
      <p:sp>
        <p:nvSpPr>
          <p:cNvPr id="257" name="Google Shape;257;p4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Slicing again…you ready now?</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4572000" y="1797875"/>
            <a:ext cx="5147100" cy="1466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 sz="6000"/>
              <a:t>Revisited!</a:t>
            </a:r>
            <a:endParaRPr sz="6000"/>
          </a:p>
        </p:txBody>
      </p:sp>
      <p:pic>
        <p:nvPicPr>
          <p:cNvPr id="71" name="Google Shape;71;p15"/>
          <p:cNvPicPr preferRelativeResize="0"/>
          <p:nvPr/>
        </p:nvPicPr>
        <p:blipFill rotWithShape="1">
          <a:blip r:embed="rId3">
            <a:alphaModFix/>
          </a:blip>
          <a:srcRect b="0" l="0" r="0" t="0"/>
          <a:stretch/>
        </p:blipFill>
        <p:spPr>
          <a:xfrm>
            <a:off x="790338" y="1245100"/>
            <a:ext cx="3781673" cy="236354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2"/>
          <p:cNvSpPr txBox="1"/>
          <p:nvPr>
            <p:ph type="title"/>
          </p:nvPr>
        </p:nvSpPr>
        <p:spPr>
          <a:xfrm>
            <a:off x="355125" y="2147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2"/>
              </a:buClr>
              <a:buSzPct val="36666"/>
              <a:buFont typeface="Arial"/>
              <a:buNone/>
            </a:pPr>
            <a:r>
              <a:rPr lang="en"/>
              <a:t>NumPy vs Lists - Faceoff: Memory Comparison</a:t>
            </a:r>
            <a:endParaRPr/>
          </a:p>
          <a:p>
            <a:pPr indent="0" lvl="0" marL="0" rtl="0" algn="l">
              <a:lnSpc>
                <a:spcPct val="100000"/>
              </a:lnSpc>
              <a:spcBef>
                <a:spcPts val="0"/>
              </a:spcBef>
              <a:spcAft>
                <a:spcPts val="0"/>
              </a:spcAft>
              <a:buSzPct val="111111"/>
              <a:buNone/>
            </a:pPr>
            <a:r>
              <a:t/>
            </a:r>
            <a:endParaRPr/>
          </a:p>
        </p:txBody>
      </p:sp>
      <p:sp>
        <p:nvSpPr>
          <p:cNvPr id="263" name="Google Shape;263;p42"/>
          <p:cNvSpPr txBox="1"/>
          <p:nvPr>
            <p:ph idx="1" type="body"/>
          </p:nvPr>
        </p:nvSpPr>
        <p:spPr>
          <a:xfrm>
            <a:off x="5400700" y="5603650"/>
            <a:ext cx="3657000" cy="1355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sp>
        <p:nvSpPr>
          <p:cNvPr id="264" name="Google Shape;264;p42"/>
          <p:cNvSpPr txBox="1"/>
          <p:nvPr>
            <p:ph type="title"/>
          </p:nvPr>
        </p:nvSpPr>
        <p:spPr>
          <a:xfrm>
            <a:off x="355125" y="3383040"/>
            <a:ext cx="8598000" cy="685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0" lang="en" sz="1845">
                <a:solidFill>
                  <a:srgbClr val="212121"/>
                </a:solidFill>
                <a:highlight>
                  <a:srgbClr val="FFFFFF"/>
                </a:highlight>
                <a:latin typeface="Arial"/>
                <a:ea typeface="Arial"/>
                <a:cs typeface="Arial"/>
                <a:sym typeface="Arial"/>
              </a:rPr>
              <a:t>Memory(in bytes) list consumes: 120</a:t>
            </a:r>
            <a:endParaRPr b="0" sz="1845">
              <a:solidFill>
                <a:srgbClr val="212121"/>
              </a:solidFill>
              <a:highlight>
                <a:srgbClr val="FFFFFF"/>
              </a:highlight>
              <a:latin typeface="Arial"/>
              <a:ea typeface="Arial"/>
              <a:cs typeface="Arial"/>
              <a:sym typeface="Arial"/>
            </a:endParaRPr>
          </a:p>
          <a:p>
            <a:pPr indent="0" lvl="0" marL="0" rtl="0" algn="l">
              <a:lnSpc>
                <a:spcPct val="100000"/>
              </a:lnSpc>
              <a:spcBef>
                <a:spcPts val="0"/>
              </a:spcBef>
              <a:spcAft>
                <a:spcPts val="0"/>
              </a:spcAft>
              <a:buSzPts val="990"/>
              <a:buNone/>
            </a:pPr>
            <a:r>
              <a:rPr b="0" lang="en" sz="1845">
                <a:solidFill>
                  <a:srgbClr val="212121"/>
                </a:solidFill>
                <a:highlight>
                  <a:srgbClr val="FFFFFF"/>
                </a:highlight>
                <a:latin typeface="Arial"/>
                <a:ea typeface="Arial"/>
                <a:cs typeface="Arial"/>
                <a:sym typeface="Arial"/>
              </a:rPr>
              <a:t>Memory(in bytes) NumPy array consumes: 8</a:t>
            </a:r>
            <a:endParaRPr b="0" sz="1845">
              <a:solidFill>
                <a:srgbClr val="212121"/>
              </a:solidFill>
              <a:highlight>
                <a:srgbClr val="FFFFFF"/>
              </a:highlight>
              <a:latin typeface="Arial"/>
              <a:ea typeface="Arial"/>
              <a:cs typeface="Arial"/>
              <a:sym typeface="Arial"/>
            </a:endParaRPr>
          </a:p>
          <a:p>
            <a:pPr indent="0" lvl="0" marL="0" rtl="0" algn="l">
              <a:lnSpc>
                <a:spcPct val="100000"/>
              </a:lnSpc>
              <a:spcBef>
                <a:spcPts val="0"/>
              </a:spcBef>
              <a:spcAft>
                <a:spcPts val="0"/>
              </a:spcAft>
              <a:buSzPts val="990"/>
              <a:buNone/>
            </a:pPr>
            <a:r>
              <a:rPr b="0" lang="en" sz="1845">
                <a:solidFill>
                  <a:srgbClr val="212121"/>
                </a:solidFill>
                <a:highlight>
                  <a:srgbClr val="FFFFFF"/>
                </a:highlight>
                <a:latin typeface="Arial"/>
                <a:ea typeface="Arial"/>
                <a:cs typeface="Arial"/>
                <a:sym typeface="Arial"/>
              </a:rPr>
              <a:t>List consumes 15.0 times memory than a numpy array of same size</a:t>
            </a:r>
            <a:endParaRPr b="0" sz="3600">
              <a:latin typeface="Arial"/>
              <a:ea typeface="Arial"/>
              <a:cs typeface="Arial"/>
              <a:sym typeface="Arial"/>
            </a:endParaRPr>
          </a:p>
        </p:txBody>
      </p:sp>
      <p:pic>
        <p:nvPicPr>
          <p:cNvPr id="265" name="Google Shape;265;p42"/>
          <p:cNvPicPr preferRelativeResize="0"/>
          <p:nvPr/>
        </p:nvPicPr>
        <p:blipFill rotWithShape="1">
          <a:blip r:embed="rId3">
            <a:alphaModFix/>
          </a:blip>
          <a:srcRect b="37468" l="0" r="0" t="0"/>
          <a:stretch/>
        </p:blipFill>
        <p:spPr>
          <a:xfrm>
            <a:off x="443851" y="1216350"/>
            <a:ext cx="8256302" cy="13554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3"/>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2"/>
              </a:buClr>
              <a:buSzPct val="36666"/>
              <a:buFont typeface="Arial"/>
              <a:buNone/>
            </a:pPr>
            <a:r>
              <a:rPr lang="en"/>
              <a:t>NumPy vs Lists - Faceoff: Time Comparison</a:t>
            </a:r>
            <a:endParaRPr/>
          </a:p>
          <a:p>
            <a:pPr indent="0" lvl="0" marL="0" rtl="0" algn="l">
              <a:lnSpc>
                <a:spcPct val="100000"/>
              </a:lnSpc>
              <a:spcBef>
                <a:spcPts val="0"/>
              </a:spcBef>
              <a:spcAft>
                <a:spcPts val="0"/>
              </a:spcAft>
              <a:buClr>
                <a:schemeClr val="dk2"/>
              </a:buClr>
              <a:buSzPct val="36666"/>
              <a:buFont typeface="Arial"/>
              <a:buNone/>
            </a:pPr>
            <a:r>
              <a:t/>
            </a:r>
            <a:endParaRPr/>
          </a:p>
        </p:txBody>
      </p:sp>
      <p:sp>
        <p:nvSpPr>
          <p:cNvPr id="271" name="Google Shape;271;p43"/>
          <p:cNvSpPr txBox="1"/>
          <p:nvPr>
            <p:ph idx="1" type="body"/>
          </p:nvPr>
        </p:nvSpPr>
        <p:spPr>
          <a:xfrm>
            <a:off x="311700" y="1152475"/>
            <a:ext cx="3858300" cy="3416400"/>
          </a:xfrm>
          <a:prstGeom prst="rect">
            <a:avLst/>
          </a:prstGeom>
          <a:noFill/>
          <a:ln>
            <a:noFill/>
          </a:ln>
        </p:spPr>
        <p:txBody>
          <a:bodyPr anchorCtr="0" anchor="t" bIns="91425" lIns="91425" spcFirstLastPara="1" rIns="91425" wrap="square" tIns="91425">
            <a:normAutofit/>
          </a:bodyPr>
          <a:lstStyle/>
          <a:p>
            <a:pPr indent="0" lvl="0" marL="50800" marR="12700" rtl="0" algn="l">
              <a:lnSpc>
                <a:spcPct val="115000"/>
              </a:lnSpc>
              <a:spcBef>
                <a:spcPts val="100"/>
              </a:spcBef>
              <a:spcAft>
                <a:spcPts val="0"/>
              </a:spcAft>
              <a:buClr>
                <a:schemeClr val="dk2"/>
              </a:buClr>
              <a:buSzPts val="1100"/>
              <a:buFont typeface="Arial"/>
              <a:buNone/>
            </a:pPr>
            <a:r>
              <a:t/>
            </a:r>
            <a:endParaRPr sz="1000">
              <a:solidFill>
                <a:srgbClr val="212121"/>
              </a:solidFill>
              <a:latin typeface="Roboto"/>
              <a:ea typeface="Roboto"/>
              <a:cs typeface="Roboto"/>
              <a:sym typeface="Roboto"/>
            </a:endParaRPr>
          </a:p>
          <a:p>
            <a:pPr indent="0" lvl="0" marL="177800" marR="177800" rtl="0" algn="l">
              <a:lnSpc>
                <a:spcPct val="115000"/>
              </a:lnSpc>
              <a:spcBef>
                <a:spcPts val="0"/>
              </a:spcBef>
              <a:spcAft>
                <a:spcPts val="0"/>
              </a:spcAft>
              <a:buClr>
                <a:schemeClr val="dk2"/>
              </a:buClr>
              <a:buSzPts val="1100"/>
              <a:buFont typeface="Arial"/>
              <a:buNone/>
            </a:pPr>
            <a:r>
              <a:rPr lang="en" sz="1050">
                <a:solidFill>
                  <a:srgbClr val="212121"/>
                </a:solidFill>
                <a:highlight>
                  <a:srgbClr val="FFFFFF"/>
                </a:highlight>
                <a:latin typeface="Roboto"/>
                <a:ea typeface="Roboto"/>
                <a:cs typeface="Roboto"/>
                <a:sym typeface="Roboto"/>
              </a:rPr>
              <a:t>Code</a:t>
            </a:r>
            <a:endParaRPr sz="1050">
              <a:solidFill>
                <a:srgbClr val="212121"/>
              </a:solidFill>
              <a:highlight>
                <a:srgbClr val="FFFFFF"/>
              </a:highlight>
              <a:latin typeface="Roboto"/>
              <a:ea typeface="Roboto"/>
              <a:cs typeface="Roboto"/>
              <a:sym typeface="Roboto"/>
            </a:endParaRPr>
          </a:p>
          <a:p>
            <a:pPr indent="0" lvl="0" marL="177800" marR="177800" rtl="0" algn="l">
              <a:lnSpc>
                <a:spcPct val="115000"/>
              </a:lnSpc>
              <a:spcBef>
                <a:spcPts val="0"/>
              </a:spcBef>
              <a:spcAft>
                <a:spcPts val="0"/>
              </a:spcAft>
              <a:buClr>
                <a:schemeClr val="dk2"/>
              </a:buClr>
              <a:buSzPts val="1100"/>
              <a:buFont typeface="Arial"/>
              <a:buNone/>
            </a:pPr>
            <a:r>
              <a:rPr lang="en" sz="1050">
                <a:solidFill>
                  <a:srgbClr val="212121"/>
                </a:solidFill>
                <a:highlight>
                  <a:srgbClr val="FFFFFF"/>
                </a:highlight>
                <a:latin typeface="Roboto"/>
                <a:ea typeface="Roboto"/>
                <a:cs typeface="Roboto"/>
                <a:sym typeface="Roboto"/>
              </a:rPr>
              <a:t>Text</a:t>
            </a:r>
            <a:endParaRPr sz="1050">
              <a:solidFill>
                <a:srgbClr val="212121"/>
              </a:solidFill>
              <a:highlight>
                <a:srgbClr val="FFFFFF"/>
              </a:highlight>
              <a:latin typeface="Roboto"/>
              <a:ea typeface="Roboto"/>
              <a:cs typeface="Roboto"/>
              <a:sym typeface="Roboto"/>
            </a:endParaRPr>
          </a:p>
          <a:p>
            <a:pPr indent="0" lvl="0" marL="177800" marR="177800" rtl="0" algn="l">
              <a:lnSpc>
                <a:spcPct val="115000"/>
              </a:lnSpc>
              <a:spcBef>
                <a:spcPts val="0"/>
              </a:spcBef>
              <a:spcAft>
                <a:spcPts val="0"/>
              </a:spcAft>
              <a:buClr>
                <a:schemeClr val="dk2"/>
              </a:buClr>
              <a:buSzPts val="1100"/>
              <a:buFont typeface="Arial"/>
              <a:buNone/>
            </a:pPr>
            <a:r>
              <a:t/>
            </a:r>
            <a:endParaRPr sz="1050">
              <a:solidFill>
                <a:srgbClr val="212121"/>
              </a:solidFill>
              <a:highlight>
                <a:srgbClr val="FFFFFF"/>
              </a:highlight>
              <a:latin typeface="Roboto"/>
              <a:ea typeface="Roboto"/>
              <a:cs typeface="Roboto"/>
              <a:sym typeface="Roboto"/>
            </a:endParaRPr>
          </a:p>
          <a:p>
            <a:pPr indent="0" lvl="0" marL="0" rtl="0" algn="l">
              <a:lnSpc>
                <a:spcPct val="115000"/>
              </a:lnSpc>
              <a:spcBef>
                <a:spcPts val="0"/>
              </a:spcBef>
              <a:spcAft>
                <a:spcPts val="1200"/>
              </a:spcAft>
              <a:buSzPts val="1800"/>
              <a:buNone/>
            </a:pPr>
            <a:r>
              <a:t/>
            </a:r>
            <a:endParaRPr/>
          </a:p>
        </p:txBody>
      </p:sp>
      <p:pic>
        <p:nvPicPr>
          <p:cNvPr id="272" name="Google Shape;272;p43"/>
          <p:cNvPicPr preferRelativeResize="0"/>
          <p:nvPr/>
        </p:nvPicPr>
        <p:blipFill rotWithShape="1">
          <a:blip r:embed="rId3">
            <a:alphaModFix/>
          </a:blip>
          <a:srcRect b="0" l="0" r="0" t="0"/>
          <a:stretch/>
        </p:blipFill>
        <p:spPr>
          <a:xfrm>
            <a:off x="383250" y="1569747"/>
            <a:ext cx="3664825" cy="2999126"/>
          </a:xfrm>
          <a:prstGeom prst="rect">
            <a:avLst/>
          </a:prstGeom>
          <a:noFill/>
          <a:ln>
            <a:noFill/>
          </a:ln>
        </p:spPr>
      </p:pic>
      <p:sp>
        <p:nvSpPr>
          <p:cNvPr id="273" name="Google Shape;273;p43"/>
          <p:cNvSpPr txBox="1"/>
          <p:nvPr/>
        </p:nvSpPr>
        <p:spPr>
          <a:xfrm>
            <a:off x="4767900" y="1571400"/>
            <a:ext cx="3858300" cy="3028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2"/>
              </a:buClr>
              <a:buSzPts val="1100"/>
              <a:buFont typeface="Arial"/>
              <a:buNone/>
            </a:pPr>
            <a:r>
              <a:rPr b="0" i="0" lang="en" sz="1500" u="none" cap="none" strike="noStrike">
                <a:solidFill>
                  <a:srgbClr val="212121"/>
                </a:solidFill>
                <a:latin typeface="Roboto"/>
                <a:ea typeface="Roboto"/>
                <a:cs typeface="Roboto"/>
                <a:sym typeface="Roboto"/>
              </a:rPr>
              <a:t>List after adding 3: [3, 4, 5, 6, 7]</a:t>
            </a:r>
            <a:endParaRPr b="0" i="0" sz="1500" u="none" cap="none" strike="noStrike">
              <a:solidFill>
                <a:srgbClr val="212121"/>
              </a:solidFill>
              <a:latin typeface="Roboto"/>
              <a:ea typeface="Roboto"/>
              <a:cs typeface="Roboto"/>
              <a:sym typeface="Roboto"/>
            </a:endParaRPr>
          </a:p>
          <a:p>
            <a:pPr indent="0" lvl="0" marL="0" marR="0" rtl="0" algn="l">
              <a:lnSpc>
                <a:spcPct val="115000"/>
              </a:lnSpc>
              <a:spcBef>
                <a:spcPts val="1200"/>
              </a:spcBef>
              <a:spcAft>
                <a:spcPts val="0"/>
              </a:spcAft>
              <a:buClr>
                <a:schemeClr val="dk2"/>
              </a:buClr>
              <a:buSzPts val="1100"/>
              <a:buFont typeface="Arial"/>
              <a:buNone/>
            </a:pPr>
            <a:r>
              <a:rPr b="0" i="0" lang="en" sz="1500" u="none" cap="none" strike="noStrike">
                <a:solidFill>
                  <a:srgbClr val="212121"/>
                </a:solidFill>
                <a:latin typeface="Roboto"/>
                <a:ea typeface="Roboto"/>
                <a:cs typeface="Roboto"/>
                <a:sym typeface="Roboto"/>
              </a:rPr>
              <a:t>Numpy after adding 3: [3 4 5 6 7]</a:t>
            </a:r>
            <a:endParaRPr b="0" i="0" sz="1500" u="none" cap="none" strike="noStrike">
              <a:solidFill>
                <a:srgbClr val="212121"/>
              </a:solidFill>
              <a:latin typeface="Roboto"/>
              <a:ea typeface="Roboto"/>
              <a:cs typeface="Roboto"/>
              <a:sym typeface="Roboto"/>
            </a:endParaRPr>
          </a:p>
          <a:p>
            <a:pPr indent="0" lvl="0" marL="0" marR="0" rtl="0" algn="l">
              <a:lnSpc>
                <a:spcPct val="115000"/>
              </a:lnSpc>
              <a:spcBef>
                <a:spcPts val="1200"/>
              </a:spcBef>
              <a:spcAft>
                <a:spcPts val="0"/>
              </a:spcAft>
              <a:buClr>
                <a:schemeClr val="dk2"/>
              </a:buClr>
              <a:buSzPts val="1100"/>
              <a:buFont typeface="Arial"/>
              <a:buNone/>
            </a:pPr>
            <a:r>
              <a:rPr b="0" i="0" lang="en" sz="1500" u="none" cap="none" strike="noStrike">
                <a:solidFill>
                  <a:srgbClr val="212121"/>
                </a:solidFill>
                <a:latin typeface="Roboto"/>
                <a:ea typeface="Roboto"/>
                <a:cs typeface="Roboto"/>
                <a:sym typeface="Roboto"/>
              </a:rPr>
              <a:t>Comparing the time consumed by lists and numpy arrays for addition operation</a:t>
            </a:r>
            <a:endParaRPr b="0" i="0" sz="1500" u="none" cap="none" strike="noStrike">
              <a:solidFill>
                <a:srgbClr val="212121"/>
              </a:solidFill>
              <a:latin typeface="Roboto"/>
              <a:ea typeface="Roboto"/>
              <a:cs typeface="Roboto"/>
              <a:sym typeface="Roboto"/>
            </a:endParaRPr>
          </a:p>
          <a:p>
            <a:pPr indent="0" lvl="0" marL="0" marR="0" rtl="0" algn="l">
              <a:lnSpc>
                <a:spcPct val="115000"/>
              </a:lnSpc>
              <a:spcBef>
                <a:spcPts val="1200"/>
              </a:spcBef>
              <a:spcAft>
                <a:spcPts val="0"/>
              </a:spcAft>
              <a:buClr>
                <a:schemeClr val="dk2"/>
              </a:buClr>
              <a:buSzPts val="1100"/>
              <a:buFont typeface="Arial"/>
              <a:buNone/>
            </a:pPr>
            <a:r>
              <a:rPr b="0" i="0" lang="en" sz="1500" u="none" cap="none" strike="noStrike">
                <a:solidFill>
                  <a:srgbClr val="212121"/>
                </a:solidFill>
                <a:latin typeface="Roboto"/>
                <a:ea typeface="Roboto"/>
                <a:cs typeface="Roboto"/>
                <a:sym typeface="Roboto"/>
              </a:rPr>
              <a:t>Lists: 0.004734516143798828 Numpy_Array 0.0003457069396972656</a:t>
            </a:r>
            <a:endParaRPr b="0" i="0" sz="1500" u="none" cap="none" strike="noStrike">
              <a:solidFill>
                <a:srgbClr val="212121"/>
              </a:solidFill>
              <a:latin typeface="Roboto"/>
              <a:ea typeface="Roboto"/>
              <a:cs typeface="Roboto"/>
              <a:sym typeface="Roboto"/>
            </a:endParaRPr>
          </a:p>
          <a:p>
            <a:pPr indent="0" lvl="0" marL="0" marR="0" rtl="0" algn="l">
              <a:lnSpc>
                <a:spcPct val="115000"/>
              </a:lnSpc>
              <a:spcBef>
                <a:spcPts val="1200"/>
              </a:spcBef>
              <a:spcAft>
                <a:spcPts val="0"/>
              </a:spcAft>
              <a:buClr>
                <a:schemeClr val="dk2"/>
              </a:buClr>
              <a:buSzPts val="1100"/>
              <a:buFont typeface="Arial"/>
              <a:buNone/>
            </a:pPr>
            <a:r>
              <a:rPr b="0" i="0" lang="en" sz="1500" u="none" cap="none" strike="noStrike">
                <a:solidFill>
                  <a:srgbClr val="212121"/>
                </a:solidFill>
                <a:latin typeface="Roboto"/>
                <a:ea typeface="Roboto"/>
                <a:cs typeface="Roboto"/>
                <a:sym typeface="Roboto"/>
              </a:rPr>
              <a:t>Numpy arrays are 13 times faster</a:t>
            </a:r>
            <a:endParaRPr b="0" i="0" sz="1500" u="none" cap="none" strike="noStrike">
              <a:solidFill>
                <a:srgbClr val="212121"/>
              </a:solidFill>
              <a:latin typeface="Roboto"/>
              <a:ea typeface="Roboto"/>
              <a:cs typeface="Roboto"/>
              <a:sym typeface="Roboto"/>
            </a:endParaRPr>
          </a:p>
          <a:p>
            <a:pPr indent="0" lvl="0" marL="0" marR="0" rtl="0" algn="l">
              <a:lnSpc>
                <a:spcPct val="100000"/>
              </a:lnSpc>
              <a:spcBef>
                <a:spcPts val="12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pic>
        <p:nvPicPr>
          <p:cNvPr id="278" name="Google Shape;278;p44"/>
          <p:cNvPicPr preferRelativeResize="0"/>
          <p:nvPr/>
        </p:nvPicPr>
        <p:blipFill rotWithShape="1">
          <a:blip r:embed="rId3">
            <a:alphaModFix/>
          </a:blip>
          <a:srcRect b="0" l="0" r="0" t="0"/>
          <a:stretch/>
        </p:blipFill>
        <p:spPr>
          <a:xfrm>
            <a:off x="1368800" y="1202263"/>
            <a:ext cx="5447900" cy="3039826"/>
          </a:xfrm>
          <a:prstGeom prst="rect">
            <a:avLst/>
          </a:prstGeom>
          <a:noFill/>
          <a:ln>
            <a:noFill/>
          </a:ln>
        </p:spPr>
      </p:pic>
      <p:sp>
        <p:nvSpPr>
          <p:cNvPr id="279" name="Google Shape;279;p44"/>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990"/>
              <a:buFont typeface="Arial"/>
              <a:buNone/>
            </a:pPr>
            <a:r>
              <a:rPr lang="en" sz="2200"/>
              <a:t>NumPy Arrays vs Lists: How are the represented internally?</a:t>
            </a:r>
            <a:endParaRPr sz="2200"/>
          </a:p>
          <a:p>
            <a:pPr indent="0" lvl="0" marL="0" rtl="0" algn="l">
              <a:lnSpc>
                <a:spcPct val="100000"/>
              </a:lnSpc>
              <a:spcBef>
                <a:spcPts val="0"/>
              </a:spcBef>
              <a:spcAft>
                <a:spcPts val="0"/>
              </a:spcAft>
              <a:buClr>
                <a:schemeClr val="dk2"/>
              </a:buClr>
              <a:buSzPts val="990"/>
              <a:buFont typeface="Arial"/>
              <a:buNone/>
            </a:pPr>
            <a:r>
              <a:t/>
            </a:r>
            <a:endParaRPr sz="27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5"/>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990"/>
              <a:buFont typeface="Arial"/>
              <a:buNone/>
            </a:pPr>
            <a:r>
              <a:rPr lang="en" sz="2200"/>
              <a:t>NumPy Arrays are faster and memory efficient - Explained!</a:t>
            </a:r>
            <a:endParaRPr sz="2200"/>
          </a:p>
          <a:p>
            <a:pPr indent="0" lvl="0" marL="0" rtl="0" algn="l">
              <a:lnSpc>
                <a:spcPct val="100000"/>
              </a:lnSpc>
              <a:spcBef>
                <a:spcPts val="0"/>
              </a:spcBef>
              <a:spcAft>
                <a:spcPts val="0"/>
              </a:spcAft>
              <a:buClr>
                <a:schemeClr val="dk2"/>
              </a:buClr>
              <a:buSzPts val="990"/>
              <a:buFont typeface="Arial"/>
              <a:buNone/>
            </a:pPr>
            <a:r>
              <a:t/>
            </a:r>
            <a:endParaRPr sz="2700"/>
          </a:p>
        </p:txBody>
      </p:sp>
      <p:sp>
        <p:nvSpPr>
          <p:cNvPr id="285" name="Google Shape;285;p45"/>
          <p:cNvSpPr txBox="1"/>
          <p:nvPr/>
        </p:nvSpPr>
        <p:spPr>
          <a:xfrm>
            <a:off x="532800" y="1321625"/>
            <a:ext cx="7726800" cy="2805300"/>
          </a:xfrm>
          <a:prstGeom prst="rect">
            <a:avLst/>
          </a:prstGeom>
          <a:noFill/>
          <a:ln>
            <a:noFill/>
          </a:ln>
        </p:spPr>
        <p:txBody>
          <a:bodyPr anchorCtr="0" anchor="t" bIns="91425" lIns="91425" spcFirstLastPara="1" rIns="91425" wrap="square" tIns="91425">
            <a:spAutoFit/>
          </a:bodyPr>
          <a:lstStyle/>
          <a:p>
            <a:pPr indent="-323850" lvl="0" marL="457200" marR="0" rtl="0" algn="l">
              <a:lnSpc>
                <a:spcPct val="115000"/>
              </a:lnSpc>
              <a:spcBef>
                <a:spcPts val="0"/>
              </a:spcBef>
              <a:spcAft>
                <a:spcPts val="0"/>
              </a:spcAft>
              <a:buClr>
                <a:srgbClr val="4A4A4A"/>
              </a:buClr>
              <a:buSzPts val="1500"/>
              <a:buFont typeface="Arial"/>
              <a:buAutoNum type="arabicPeriod"/>
            </a:pPr>
            <a:r>
              <a:rPr b="0" i="0" lang="en" sz="1500" u="none" cap="none" strike="noStrike">
                <a:solidFill>
                  <a:srgbClr val="4A4A4A"/>
                </a:solidFill>
                <a:highlight>
                  <a:schemeClr val="lt1"/>
                </a:highlight>
                <a:latin typeface="Arial"/>
                <a:ea typeface="Arial"/>
                <a:cs typeface="Arial"/>
                <a:sym typeface="Arial"/>
              </a:rPr>
              <a:t>NumPy arrays, unlike lists, are kept in a single continuous location in memory, allowing programs to access and manipulate them quickly. Having them in contiguous memory locations helps reduce latencies in finding the next element and traversal is made faster this way!</a:t>
            </a:r>
            <a:br>
              <a:rPr b="0" i="0" lang="en" sz="1500" u="none" cap="none" strike="noStrike">
                <a:solidFill>
                  <a:srgbClr val="4A4A4A"/>
                </a:solidFill>
                <a:highlight>
                  <a:schemeClr val="lt1"/>
                </a:highlight>
                <a:latin typeface="Arial"/>
                <a:ea typeface="Arial"/>
                <a:cs typeface="Arial"/>
                <a:sym typeface="Arial"/>
              </a:rPr>
            </a:br>
            <a:endParaRPr b="0" i="0" sz="1500" u="none" cap="none" strike="noStrike">
              <a:solidFill>
                <a:srgbClr val="4A4A4A"/>
              </a:solidFill>
              <a:highlight>
                <a:schemeClr val="lt1"/>
              </a:highlight>
              <a:latin typeface="Arial"/>
              <a:ea typeface="Arial"/>
              <a:cs typeface="Arial"/>
              <a:sym typeface="Arial"/>
            </a:endParaRPr>
          </a:p>
          <a:p>
            <a:pPr indent="-323850" lvl="0" marL="457200" marR="0" rtl="0" algn="l">
              <a:lnSpc>
                <a:spcPct val="115000"/>
              </a:lnSpc>
              <a:spcBef>
                <a:spcPts val="0"/>
              </a:spcBef>
              <a:spcAft>
                <a:spcPts val="0"/>
              </a:spcAft>
              <a:buClr>
                <a:srgbClr val="4A4A4A"/>
              </a:buClr>
              <a:buSzPts val="1500"/>
              <a:buFont typeface="Arial"/>
              <a:buAutoNum type="arabicPeriod"/>
            </a:pPr>
            <a:r>
              <a:rPr b="0" i="0" lang="en" sz="1500" u="none" cap="none" strike="noStrike">
                <a:solidFill>
                  <a:srgbClr val="4A4A4A"/>
                </a:solidFill>
                <a:highlight>
                  <a:schemeClr val="lt1"/>
                </a:highlight>
                <a:latin typeface="Arial"/>
                <a:ea typeface="Arial"/>
                <a:cs typeface="Arial"/>
                <a:sym typeface="Arial"/>
              </a:rPr>
              <a:t>Lists are internally implemented using the Linked List Data Structure. In order to store the pointers for addresses of the previous and next elements in the list, some extra memory is taken. In NumPy, since they are allocated memory continuously, there is no need to have their pointers to point us to the address of the next locations.</a:t>
            </a:r>
            <a:endParaRPr b="0" i="0" sz="1500" u="none" cap="none" strike="noStrike">
              <a:solidFill>
                <a:srgbClr val="4A4A4A"/>
              </a:solidFill>
              <a:highlight>
                <a:schemeClr val="lt1"/>
              </a:highlight>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6"/>
          <p:cNvSpPr txBox="1"/>
          <p:nvPr>
            <p:ph type="title"/>
          </p:nvPr>
        </p:nvSpPr>
        <p:spPr>
          <a:xfrm>
            <a:off x="311700" y="28357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The Vectorization Hack!</a:t>
            </a:r>
            <a:endParaRPr/>
          </a:p>
        </p:txBody>
      </p:sp>
      <p:sp>
        <p:nvSpPr>
          <p:cNvPr id="291" name="Google Shape;291;p46"/>
          <p:cNvSpPr txBox="1"/>
          <p:nvPr>
            <p:ph idx="1" type="body"/>
          </p:nvPr>
        </p:nvSpPr>
        <p:spPr>
          <a:xfrm>
            <a:off x="311700" y="964125"/>
            <a:ext cx="8520600" cy="43248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90909"/>
              </a:lnSpc>
              <a:spcBef>
                <a:spcPts val="1700"/>
              </a:spcBef>
              <a:spcAft>
                <a:spcPts val="0"/>
              </a:spcAft>
              <a:buSzPct val="107142"/>
              <a:buNone/>
            </a:pPr>
            <a:r>
              <a:rPr lang="en" sz="2400">
                <a:solidFill>
                  <a:srgbClr val="53565A"/>
                </a:solidFill>
                <a:highlight>
                  <a:srgbClr val="FFFFFF"/>
                </a:highlight>
              </a:rPr>
              <a:t>Vectorization is the process of converting an algorithm from operating on a single value at a time to operating on a set of values at one time.</a:t>
            </a:r>
            <a:endParaRPr sz="2400">
              <a:solidFill>
                <a:srgbClr val="292929"/>
              </a:solidFill>
              <a:highlight>
                <a:srgbClr val="FFFFFF"/>
              </a:highlight>
            </a:endParaRPr>
          </a:p>
          <a:p>
            <a:pPr indent="0" lvl="0" marL="0" rtl="0" algn="l">
              <a:lnSpc>
                <a:spcPct val="190909"/>
              </a:lnSpc>
              <a:spcBef>
                <a:spcPts val="1700"/>
              </a:spcBef>
              <a:spcAft>
                <a:spcPts val="0"/>
              </a:spcAft>
              <a:buSzPct val="105429"/>
              <a:buNone/>
            </a:pPr>
            <a:r>
              <a:t/>
            </a:r>
            <a:endParaRPr b="1" sz="2439">
              <a:solidFill>
                <a:srgbClr val="292929"/>
              </a:solidFill>
              <a:highlight>
                <a:srgbClr val="FFFFFF"/>
              </a:highlight>
            </a:endParaRPr>
          </a:p>
          <a:p>
            <a:pPr indent="0" lvl="0" marL="0" rtl="0" algn="l">
              <a:lnSpc>
                <a:spcPct val="105882"/>
              </a:lnSpc>
              <a:spcBef>
                <a:spcPts val="4000"/>
              </a:spcBef>
              <a:spcAft>
                <a:spcPts val="0"/>
              </a:spcAft>
              <a:buSzPct val="171428"/>
              <a:buNone/>
            </a:pPr>
            <a:r>
              <a:t/>
            </a:r>
            <a:endParaRPr b="1" sz="1500">
              <a:solidFill>
                <a:srgbClr val="292929"/>
              </a:solidFill>
              <a:highlight>
                <a:srgbClr val="FFFFFF"/>
              </a:highlight>
            </a:endParaRPr>
          </a:p>
          <a:p>
            <a:pPr indent="0" lvl="0" marL="0" rtl="0" algn="l">
              <a:lnSpc>
                <a:spcPct val="105882"/>
              </a:lnSpc>
              <a:spcBef>
                <a:spcPts val="4000"/>
              </a:spcBef>
              <a:spcAft>
                <a:spcPts val="0"/>
              </a:spcAft>
              <a:buClr>
                <a:schemeClr val="dk2"/>
              </a:buClr>
              <a:buSzPct val="45833"/>
              <a:buFont typeface="Arial"/>
              <a:buNone/>
            </a:pPr>
            <a:r>
              <a:rPr b="1" lang="en" sz="2400">
                <a:solidFill>
                  <a:srgbClr val="292929"/>
                </a:solidFill>
                <a:highlight>
                  <a:schemeClr val="lt1"/>
                </a:highlight>
              </a:rPr>
              <a:t>Advantages of Vectorized Implementation</a:t>
            </a:r>
            <a:endParaRPr b="1" sz="2400">
              <a:solidFill>
                <a:srgbClr val="292929"/>
              </a:solidFill>
              <a:highlight>
                <a:schemeClr val="lt1"/>
              </a:highlight>
            </a:endParaRPr>
          </a:p>
          <a:p>
            <a:pPr indent="-335280" lvl="0" marL="749300" rtl="0" algn="l">
              <a:lnSpc>
                <a:spcPct val="190909"/>
              </a:lnSpc>
              <a:spcBef>
                <a:spcPts val="1400"/>
              </a:spcBef>
              <a:spcAft>
                <a:spcPts val="0"/>
              </a:spcAft>
              <a:buClr>
                <a:srgbClr val="292929"/>
              </a:buClr>
              <a:buSzPct val="100000"/>
              <a:buFont typeface="Georgia"/>
              <a:buAutoNum type="arabicPeriod"/>
            </a:pPr>
            <a:r>
              <a:rPr lang="en" sz="2400">
                <a:solidFill>
                  <a:srgbClr val="292929"/>
                </a:solidFill>
                <a:highlight>
                  <a:schemeClr val="lt1"/>
                </a:highlight>
                <a:latin typeface="Georgia"/>
                <a:ea typeface="Georgia"/>
                <a:cs typeface="Georgia"/>
                <a:sym typeface="Georgia"/>
              </a:rPr>
              <a:t>Our code runs efficiently</a:t>
            </a:r>
            <a:endParaRPr sz="2400">
              <a:solidFill>
                <a:srgbClr val="292929"/>
              </a:solidFill>
              <a:highlight>
                <a:schemeClr val="lt1"/>
              </a:highlight>
              <a:latin typeface="Georgia"/>
              <a:ea typeface="Georgia"/>
              <a:cs typeface="Georgia"/>
              <a:sym typeface="Georgia"/>
            </a:endParaRPr>
          </a:p>
          <a:p>
            <a:pPr indent="-335280" lvl="0" marL="749300" rtl="0" algn="l">
              <a:lnSpc>
                <a:spcPct val="190909"/>
              </a:lnSpc>
              <a:spcBef>
                <a:spcPts val="0"/>
              </a:spcBef>
              <a:spcAft>
                <a:spcPts val="0"/>
              </a:spcAft>
              <a:buClr>
                <a:srgbClr val="292929"/>
              </a:buClr>
              <a:buSzPct val="100000"/>
              <a:buFont typeface="Georgia"/>
              <a:buAutoNum type="arabicPeriod"/>
            </a:pPr>
            <a:r>
              <a:rPr lang="en" sz="2400">
                <a:solidFill>
                  <a:srgbClr val="292929"/>
                </a:solidFill>
                <a:highlight>
                  <a:schemeClr val="lt1"/>
                </a:highlight>
                <a:latin typeface="Georgia"/>
                <a:ea typeface="Georgia"/>
                <a:cs typeface="Georgia"/>
                <a:sym typeface="Georgia"/>
              </a:rPr>
              <a:t>Our code becomes simpler and easy to debug</a:t>
            </a:r>
            <a:endParaRPr b="1" sz="2400">
              <a:solidFill>
                <a:srgbClr val="292929"/>
              </a:solidFill>
              <a:highlight>
                <a:srgbClr val="FFFFFF"/>
              </a:highlight>
            </a:endParaRPr>
          </a:p>
          <a:p>
            <a:pPr indent="0" lvl="0" marL="0" rtl="0" algn="l">
              <a:lnSpc>
                <a:spcPct val="115000"/>
              </a:lnSpc>
              <a:spcBef>
                <a:spcPts val="0"/>
              </a:spcBef>
              <a:spcAft>
                <a:spcPts val="1200"/>
              </a:spcAft>
              <a:buSzPct val="197802"/>
              <a:buNone/>
            </a:pPr>
            <a:r>
              <a:t/>
            </a:r>
            <a:endParaRPr/>
          </a:p>
        </p:txBody>
      </p:sp>
      <p:pic>
        <p:nvPicPr>
          <p:cNvPr id="292" name="Google Shape;292;p46"/>
          <p:cNvPicPr preferRelativeResize="0"/>
          <p:nvPr/>
        </p:nvPicPr>
        <p:blipFill rotWithShape="1">
          <a:blip r:embed="rId3">
            <a:alphaModFix/>
          </a:blip>
          <a:srcRect b="0" l="0" r="0" t="0"/>
          <a:stretch/>
        </p:blipFill>
        <p:spPr>
          <a:xfrm>
            <a:off x="502263" y="1931975"/>
            <a:ext cx="2855052" cy="1677700"/>
          </a:xfrm>
          <a:prstGeom prst="rect">
            <a:avLst/>
          </a:prstGeom>
          <a:noFill/>
          <a:ln>
            <a:noFill/>
          </a:ln>
        </p:spPr>
      </p:pic>
      <p:pic>
        <p:nvPicPr>
          <p:cNvPr id="293" name="Google Shape;293;p46"/>
          <p:cNvPicPr preferRelativeResize="0"/>
          <p:nvPr/>
        </p:nvPicPr>
        <p:blipFill rotWithShape="1">
          <a:blip r:embed="rId4">
            <a:alphaModFix/>
          </a:blip>
          <a:srcRect b="0" l="0" r="0" t="0"/>
          <a:stretch/>
        </p:blipFill>
        <p:spPr>
          <a:xfrm>
            <a:off x="5636495" y="1931970"/>
            <a:ext cx="2596825" cy="16777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47"/>
          <p:cNvPicPr preferRelativeResize="0"/>
          <p:nvPr/>
        </p:nvPicPr>
        <p:blipFill rotWithShape="1">
          <a:blip r:embed="rId3">
            <a:alphaModFix/>
          </a:blip>
          <a:srcRect b="0" l="0" r="0" t="0"/>
          <a:stretch/>
        </p:blipFill>
        <p:spPr>
          <a:xfrm>
            <a:off x="1699850" y="605700"/>
            <a:ext cx="5522600" cy="39321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pic>
        <p:nvPicPr>
          <p:cNvPr id="303" name="Google Shape;303;p48"/>
          <p:cNvPicPr preferRelativeResize="0"/>
          <p:nvPr/>
        </p:nvPicPr>
        <p:blipFill rotWithShape="1">
          <a:blip r:embed="rId3">
            <a:alphaModFix/>
          </a:blip>
          <a:srcRect b="0" l="18968" r="17946" t="5455"/>
          <a:stretch/>
        </p:blipFill>
        <p:spPr>
          <a:xfrm>
            <a:off x="1777750" y="906975"/>
            <a:ext cx="4806726" cy="4052400"/>
          </a:xfrm>
          <a:prstGeom prst="rect">
            <a:avLst/>
          </a:prstGeom>
          <a:noFill/>
          <a:ln>
            <a:noFill/>
          </a:ln>
        </p:spPr>
      </p:pic>
      <p:sp>
        <p:nvSpPr>
          <p:cNvPr id="304" name="Google Shape;304;p48"/>
          <p:cNvSpPr txBox="1"/>
          <p:nvPr>
            <p:ph idx="4294967295" type="title"/>
          </p:nvPr>
        </p:nvSpPr>
        <p:spPr>
          <a:xfrm>
            <a:off x="311700" y="28357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And that’s a wrap - Lists vs NumPy Arrays!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9"/>
          <p:cNvSpPr txBox="1"/>
          <p:nvPr>
            <p:ph type="title"/>
          </p:nvPr>
        </p:nvSpPr>
        <p:spPr>
          <a:xfrm>
            <a:off x="254425" y="787550"/>
            <a:ext cx="8520600" cy="1466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sz="4700"/>
              <a:t>Random Number Generation</a:t>
            </a:r>
            <a:endParaRPr sz="4700"/>
          </a:p>
        </p:txBody>
      </p:sp>
      <p:pic>
        <p:nvPicPr>
          <p:cNvPr id="310" name="Google Shape;310;p49"/>
          <p:cNvPicPr preferRelativeResize="0"/>
          <p:nvPr/>
        </p:nvPicPr>
        <p:blipFill rotWithShape="1">
          <a:blip r:embed="rId3">
            <a:alphaModFix/>
          </a:blip>
          <a:srcRect b="0" l="0" r="0" t="0"/>
          <a:stretch/>
        </p:blipFill>
        <p:spPr>
          <a:xfrm>
            <a:off x="2501150" y="2398250"/>
            <a:ext cx="4141691" cy="24313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pic>
        <p:nvPicPr>
          <p:cNvPr id="315" name="Google Shape;315;p50"/>
          <p:cNvPicPr preferRelativeResize="0"/>
          <p:nvPr/>
        </p:nvPicPr>
        <p:blipFill rotWithShape="1">
          <a:blip r:embed="rId3">
            <a:alphaModFix/>
          </a:blip>
          <a:srcRect b="0" l="0" r="0" t="0"/>
          <a:stretch/>
        </p:blipFill>
        <p:spPr>
          <a:xfrm>
            <a:off x="1654225" y="1129450"/>
            <a:ext cx="5835550" cy="3211550"/>
          </a:xfrm>
          <a:prstGeom prst="rect">
            <a:avLst/>
          </a:prstGeom>
          <a:noFill/>
          <a:ln>
            <a:noFill/>
          </a:ln>
        </p:spPr>
      </p:pic>
      <p:sp>
        <p:nvSpPr>
          <p:cNvPr id="316" name="Google Shape;316;p50"/>
          <p:cNvSpPr txBox="1"/>
          <p:nvPr/>
        </p:nvSpPr>
        <p:spPr>
          <a:xfrm>
            <a:off x="3159250" y="3181850"/>
            <a:ext cx="5386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5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Random Numbers</a:t>
            </a:r>
            <a:endParaRPr/>
          </a:p>
        </p:txBody>
      </p:sp>
      <p:sp>
        <p:nvSpPr>
          <p:cNvPr id="322" name="Google Shape;322;p5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Python defines a set of functions that are used to generate or manipulate random numbers through the random module.</a:t>
            </a:r>
            <a:endParaRPr/>
          </a:p>
          <a:p>
            <a:pPr indent="-342900" lvl="0" marL="457200" rtl="0" algn="l">
              <a:lnSpc>
                <a:spcPct val="115000"/>
              </a:lnSpc>
              <a:spcBef>
                <a:spcPts val="0"/>
              </a:spcBef>
              <a:spcAft>
                <a:spcPts val="0"/>
              </a:spcAft>
              <a:buClr>
                <a:schemeClr val="dk2"/>
              </a:buClr>
              <a:buSzPts val="1800"/>
              <a:buChar char="-"/>
            </a:pPr>
            <a:r>
              <a:rPr b="1" lang="en">
                <a:solidFill>
                  <a:schemeClr val="dk2"/>
                </a:solidFill>
              </a:rPr>
              <a:t>np.random rand(shape)</a:t>
            </a:r>
            <a:endParaRPr b="1">
              <a:solidFill>
                <a:schemeClr val="dk2"/>
              </a:solidFill>
            </a:endParaRPr>
          </a:p>
          <a:p>
            <a:pPr indent="-317500" lvl="1" marL="914400" rtl="0" algn="l">
              <a:lnSpc>
                <a:spcPct val="115000"/>
              </a:lnSpc>
              <a:spcBef>
                <a:spcPts val="0"/>
              </a:spcBef>
              <a:spcAft>
                <a:spcPts val="0"/>
              </a:spcAft>
              <a:buClr>
                <a:schemeClr val="dk2"/>
              </a:buClr>
              <a:buSzPts val="1400"/>
              <a:buChar char="-"/>
            </a:pPr>
            <a:r>
              <a:rPr lang="en" sz="1150">
                <a:solidFill>
                  <a:schemeClr val="accent1"/>
                </a:solidFill>
                <a:highlight>
                  <a:srgbClr val="FFFFFF"/>
                </a:highlight>
              </a:rPr>
              <a:t>It produce random values in a given shape from a uniform distribution.</a:t>
            </a:r>
            <a:endParaRPr>
              <a:solidFill>
                <a:schemeClr val="dk2"/>
              </a:solidFill>
            </a:endParaRPr>
          </a:p>
          <a:p>
            <a:pPr indent="0" lvl="0" marL="457200" rtl="0" algn="l">
              <a:lnSpc>
                <a:spcPct val="115000"/>
              </a:lnSpc>
              <a:spcBef>
                <a:spcPts val="1200"/>
              </a:spcBef>
              <a:spcAft>
                <a:spcPts val="1200"/>
              </a:spcAft>
              <a:buSzPts val="1800"/>
              <a:buNone/>
            </a:pPr>
            <a:r>
              <a:t/>
            </a:r>
            <a:endParaRPr b="1">
              <a:solidFill>
                <a:schemeClr val="dk2"/>
              </a:solidFill>
            </a:endParaRPr>
          </a:p>
        </p:txBody>
      </p:sp>
      <p:pic>
        <p:nvPicPr>
          <p:cNvPr id="323" name="Google Shape;323;p51"/>
          <p:cNvPicPr preferRelativeResize="0"/>
          <p:nvPr/>
        </p:nvPicPr>
        <p:blipFill rotWithShape="1">
          <a:blip r:embed="rId3">
            <a:alphaModFix/>
          </a:blip>
          <a:srcRect b="0" l="0" r="0" t="0"/>
          <a:stretch/>
        </p:blipFill>
        <p:spPr>
          <a:xfrm>
            <a:off x="797638" y="2519163"/>
            <a:ext cx="7343775" cy="1838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Python Basics - Revisited!</a:t>
            </a:r>
            <a:endParaRPr/>
          </a:p>
        </p:txBody>
      </p:sp>
      <p:sp>
        <p:nvSpPr>
          <p:cNvPr id="77" name="Google Shape;77;p16"/>
          <p:cNvSpPr txBox="1"/>
          <p:nvPr>
            <p:ph idx="1" type="body"/>
          </p:nvPr>
        </p:nvSpPr>
        <p:spPr>
          <a:xfrm>
            <a:off x="311700" y="1152475"/>
            <a:ext cx="8520600" cy="3660300"/>
          </a:xfrm>
          <a:prstGeom prst="rect">
            <a:avLst/>
          </a:prstGeom>
          <a:noFill/>
          <a:ln>
            <a:noFill/>
          </a:ln>
        </p:spPr>
        <p:txBody>
          <a:bodyPr anchorCtr="0" anchor="t" bIns="91425" lIns="91425" spcFirstLastPara="1" rIns="91425" wrap="square" tIns="91425">
            <a:normAutofit lnSpcReduction="10000"/>
          </a:bodyPr>
          <a:lstStyle/>
          <a:p>
            <a:pPr indent="-336550" lvl="0" marL="457200" rtl="0" algn="l">
              <a:lnSpc>
                <a:spcPct val="100000"/>
              </a:lnSpc>
              <a:spcBef>
                <a:spcPts val="0"/>
              </a:spcBef>
              <a:spcAft>
                <a:spcPts val="0"/>
              </a:spcAft>
              <a:buClr>
                <a:schemeClr val="dk2"/>
              </a:buClr>
              <a:buSzPts val="1700"/>
              <a:buFont typeface="Raleway"/>
              <a:buChar char="❖"/>
            </a:pPr>
            <a:r>
              <a:rPr lang="en" sz="1700">
                <a:solidFill>
                  <a:schemeClr val="dk2"/>
                </a:solidFill>
                <a:latin typeface="Raleway"/>
                <a:ea typeface="Raleway"/>
                <a:cs typeface="Raleway"/>
                <a:sym typeface="Raleway"/>
              </a:rPr>
              <a:t>Data Types:</a:t>
            </a:r>
            <a:endParaRPr sz="1700">
              <a:solidFill>
                <a:schemeClr val="dk2"/>
              </a:solidFill>
              <a:latin typeface="Raleway"/>
              <a:ea typeface="Raleway"/>
              <a:cs typeface="Raleway"/>
              <a:sym typeface="Raleway"/>
            </a:endParaRPr>
          </a:p>
          <a:p>
            <a:pPr indent="-336550" lvl="0" marL="914400" rtl="0" algn="l">
              <a:lnSpc>
                <a:spcPct val="100000"/>
              </a:lnSpc>
              <a:spcBef>
                <a:spcPts val="0"/>
              </a:spcBef>
              <a:spcAft>
                <a:spcPts val="0"/>
              </a:spcAft>
              <a:buClr>
                <a:schemeClr val="dk2"/>
              </a:buClr>
              <a:buSzPts val="1700"/>
              <a:buFont typeface="Raleway"/>
              <a:buChar char="-"/>
            </a:pPr>
            <a:r>
              <a:rPr lang="en" sz="1700">
                <a:solidFill>
                  <a:schemeClr val="dk2"/>
                </a:solidFill>
                <a:latin typeface="Raleway"/>
                <a:ea typeface="Raleway"/>
                <a:cs typeface="Raleway"/>
                <a:sym typeface="Raleway"/>
              </a:rPr>
              <a:t>Strings</a:t>
            </a:r>
            <a:endParaRPr sz="1700">
              <a:solidFill>
                <a:schemeClr val="dk2"/>
              </a:solidFill>
              <a:latin typeface="Raleway"/>
              <a:ea typeface="Raleway"/>
              <a:cs typeface="Raleway"/>
              <a:sym typeface="Raleway"/>
            </a:endParaRPr>
          </a:p>
          <a:p>
            <a:pPr indent="-336550" lvl="0" marL="914400" rtl="0" algn="l">
              <a:lnSpc>
                <a:spcPct val="100000"/>
              </a:lnSpc>
              <a:spcBef>
                <a:spcPts val="0"/>
              </a:spcBef>
              <a:spcAft>
                <a:spcPts val="0"/>
              </a:spcAft>
              <a:buClr>
                <a:schemeClr val="dk2"/>
              </a:buClr>
              <a:buSzPts val="1700"/>
              <a:buFont typeface="Raleway"/>
              <a:buChar char="-"/>
            </a:pPr>
            <a:r>
              <a:rPr lang="en" sz="1700">
                <a:solidFill>
                  <a:schemeClr val="dk2"/>
                </a:solidFill>
                <a:latin typeface="Raleway"/>
                <a:ea typeface="Raleway"/>
                <a:cs typeface="Raleway"/>
                <a:sym typeface="Raleway"/>
              </a:rPr>
              <a:t>Lists</a:t>
            </a:r>
            <a:endParaRPr sz="1700">
              <a:solidFill>
                <a:schemeClr val="dk2"/>
              </a:solidFill>
              <a:latin typeface="Raleway"/>
              <a:ea typeface="Raleway"/>
              <a:cs typeface="Raleway"/>
              <a:sym typeface="Raleway"/>
            </a:endParaRPr>
          </a:p>
          <a:p>
            <a:pPr indent="-336550" lvl="0" marL="914400" rtl="0" algn="l">
              <a:lnSpc>
                <a:spcPct val="100000"/>
              </a:lnSpc>
              <a:spcBef>
                <a:spcPts val="0"/>
              </a:spcBef>
              <a:spcAft>
                <a:spcPts val="0"/>
              </a:spcAft>
              <a:buClr>
                <a:schemeClr val="dk2"/>
              </a:buClr>
              <a:buSzPts val="1700"/>
              <a:buFont typeface="Raleway"/>
              <a:buChar char="-"/>
            </a:pPr>
            <a:r>
              <a:rPr lang="en" sz="1700">
                <a:solidFill>
                  <a:schemeClr val="dk2"/>
                </a:solidFill>
                <a:latin typeface="Raleway"/>
                <a:ea typeface="Raleway"/>
                <a:cs typeface="Raleway"/>
                <a:sym typeface="Raleway"/>
              </a:rPr>
              <a:t>Dictionary</a:t>
            </a:r>
            <a:endParaRPr sz="1700">
              <a:solidFill>
                <a:schemeClr val="dk2"/>
              </a:solidFill>
              <a:latin typeface="Raleway"/>
              <a:ea typeface="Raleway"/>
              <a:cs typeface="Raleway"/>
              <a:sym typeface="Raleway"/>
            </a:endParaRPr>
          </a:p>
          <a:p>
            <a:pPr indent="-336550" lvl="0" marL="914400" rtl="0" algn="l">
              <a:lnSpc>
                <a:spcPct val="100000"/>
              </a:lnSpc>
              <a:spcBef>
                <a:spcPts val="0"/>
              </a:spcBef>
              <a:spcAft>
                <a:spcPts val="0"/>
              </a:spcAft>
              <a:buClr>
                <a:schemeClr val="dk2"/>
              </a:buClr>
              <a:buSzPts val="1700"/>
              <a:buFont typeface="Raleway"/>
              <a:buChar char="-"/>
            </a:pPr>
            <a:r>
              <a:rPr lang="en" sz="1700">
                <a:solidFill>
                  <a:schemeClr val="dk2"/>
                </a:solidFill>
                <a:latin typeface="Raleway"/>
                <a:ea typeface="Raleway"/>
                <a:cs typeface="Raleway"/>
                <a:sym typeface="Raleway"/>
              </a:rPr>
              <a:t>Tuples</a:t>
            </a:r>
            <a:endParaRPr sz="1700">
              <a:solidFill>
                <a:schemeClr val="dk2"/>
              </a:solidFill>
              <a:latin typeface="Raleway"/>
              <a:ea typeface="Raleway"/>
              <a:cs typeface="Raleway"/>
              <a:sym typeface="Raleway"/>
            </a:endParaRPr>
          </a:p>
          <a:p>
            <a:pPr indent="-336550" lvl="0" marL="914400" rtl="0" algn="l">
              <a:lnSpc>
                <a:spcPct val="100000"/>
              </a:lnSpc>
              <a:spcBef>
                <a:spcPts val="0"/>
              </a:spcBef>
              <a:spcAft>
                <a:spcPts val="0"/>
              </a:spcAft>
              <a:buClr>
                <a:schemeClr val="dk2"/>
              </a:buClr>
              <a:buSzPts val="1700"/>
              <a:buFont typeface="Raleway"/>
              <a:buChar char="-"/>
            </a:pPr>
            <a:r>
              <a:rPr lang="en" sz="1700">
                <a:solidFill>
                  <a:schemeClr val="dk2"/>
                </a:solidFill>
                <a:latin typeface="Raleway"/>
                <a:ea typeface="Raleway"/>
                <a:cs typeface="Raleway"/>
                <a:sym typeface="Raleway"/>
              </a:rPr>
              <a:t>Sets</a:t>
            </a:r>
            <a:endParaRPr sz="1700">
              <a:solidFill>
                <a:schemeClr val="dk2"/>
              </a:solidFill>
              <a:latin typeface="Raleway"/>
              <a:ea typeface="Raleway"/>
              <a:cs typeface="Raleway"/>
              <a:sym typeface="Raleway"/>
            </a:endParaRPr>
          </a:p>
          <a:p>
            <a:pPr indent="0" lvl="0" marL="0" rtl="0" algn="l">
              <a:lnSpc>
                <a:spcPct val="100000"/>
              </a:lnSpc>
              <a:spcBef>
                <a:spcPts val="0"/>
              </a:spcBef>
              <a:spcAft>
                <a:spcPts val="0"/>
              </a:spcAft>
              <a:buSzPts val="1800"/>
              <a:buNone/>
            </a:pPr>
            <a:r>
              <a:t/>
            </a:r>
            <a:endParaRPr sz="1700">
              <a:solidFill>
                <a:schemeClr val="dk2"/>
              </a:solidFill>
              <a:latin typeface="Raleway"/>
              <a:ea typeface="Raleway"/>
              <a:cs typeface="Raleway"/>
              <a:sym typeface="Raleway"/>
            </a:endParaRPr>
          </a:p>
          <a:p>
            <a:pPr indent="-336550" lvl="0" marL="457200" rtl="0" algn="l">
              <a:lnSpc>
                <a:spcPct val="100000"/>
              </a:lnSpc>
              <a:spcBef>
                <a:spcPts val="0"/>
              </a:spcBef>
              <a:spcAft>
                <a:spcPts val="0"/>
              </a:spcAft>
              <a:buClr>
                <a:schemeClr val="dk2"/>
              </a:buClr>
              <a:buSzPts val="1700"/>
              <a:buFont typeface="Raleway"/>
              <a:buChar char="❖"/>
            </a:pPr>
            <a:r>
              <a:rPr lang="en" sz="1700">
                <a:solidFill>
                  <a:schemeClr val="dk2"/>
                </a:solidFill>
                <a:latin typeface="Raleway"/>
                <a:ea typeface="Raleway"/>
                <a:cs typeface="Raleway"/>
                <a:sym typeface="Raleway"/>
              </a:rPr>
              <a:t>Membership : The in and not in operator</a:t>
            </a:r>
            <a:br>
              <a:rPr lang="en" sz="1700">
                <a:solidFill>
                  <a:schemeClr val="dk2"/>
                </a:solidFill>
                <a:latin typeface="Raleway"/>
                <a:ea typeface="Raleway"/>
                <a:cs typeface="Raleway"/>
                <a:sym typeface="Raleway"/>
              </a:rPr>
            </a:br>
            <a:endParaRPr sz="1700">
              <a:solidFill>
                <a:schemeClr val="dk2"/>
              </a:solidFill>
              <a:latin typeface="Raleway"/>
              <a:ea typeface="Raleway"/>
              <a:cs typeface="Raleway"/>
              <a:sym typeface="Raleway"/>
            </a:endParaRPr>
          </a:p>
          <a:p>
            <a:pPr indent="-336550" lvl="0" marL="457200" rtl="0" algn="l">
              <a:lnSpc>
                <a:spcPct val="100000"/>
              </a:lnSpc>
              <a:spcBef>
                <a:spcPts val="0"/>
              </a:spcBef>
              <a:spcAft>
                <a:spcPts val="0"/>
              </a:spcAft>
              <a:buClr>
                <a:schemeClr val="dk2"/>
              </a:buClr>
              <a:buSzPts val="1700"/>
              <a:buFont typeface="Raleway"/>
              <a:buChar char="❖"/>
            </a:pPr>
            <a:r>
              <a:rPr lang="en" sz="1700">
                <a:solidFill>
                  <a:schemeClr val="dk2"/>
                </a:solidFill>
                <a:latin typeface="Raleway"/>
                <a:ea typeface="Raleway"/>
                <a:cs typeface="Raleway"/>
                <a:sym typeface="Raleway"/>
              </a:rPr>
              <a:t>Functions</a:t>
            </a:r>
            <a:br>
              <a:rPr lang="en" sz="1700">
                <a:solidFill>
                  <a:schemeClr val="dk2"/>
                </a:solidFill>
                <a:latin typeface="Raleway"/>
                <a:ea typeface="Raleway"/>
                <a:cs typeface="Raleway"/>
                <a:sym typeface="Raleway"/>
              </a:rPr>
            </a:br>
            <a:endParaRPr sz="1700">
              <a:solidFill>
                <a:schemeClr val="dk2"/>
              </a:solidFill>
              <a:latin typeface="Raleway"/>
              <a:ea typeface="Raleway"/>
              <a:cs typeface="Raleway"/>
              <a:sym typeface="Raleway"/>
            </a:endParaRPr>
          </a:p>
          <a:p>
            <a:pPr indent="-336550" lvl="0" marL="457200" rtl="0" algn="l">
              <a:lnSpc>
                <a:spcPct val="100000"/>
              </a:lnSpc>
              <a:spcBef>
                <a:spcPts val="0"/>
              </a:spcBef>
              <a:spcAft>
                <a:spcPts val="0"/>
              </a:spcAft>
              <a:buClr>
                <a:schemeClr val="dk2"/>
              </a:buClr>
              <a:buSzPts val="1700"/>
              <a:buFont typeface="Raleway"/>
              <a:buChar char="❖"/>
            </a:pPr>
            <a:r>
              <a:rPr lang="en" sz="1700">
                <a:solidFill>
                  <a:schemeClr val="dk2"/>
                </a:solidFill>
                <a:latin typeface="Raleway"/>
                <a:ea typeface="Raleway"/>
                <a:cs typeface="Raleway"/>
                <a:sym typeface="Raleway"/>
              </a:rPr>
              <a:t>Lambda Expressions</a:t>
            </a:r>
            <a:endParaRPr sz="1700">
              <a:solidFill>
                <a:schemeClr val="dk2"/>
              </a:solidFill>
              <a:latin typeface="Raleway"/>
              <a:ea typeface="Raleway"/>
              <a:cs typeface="Raleway"/>
              <a:sym typeface="Raleway"/>
            </a:endParaRPr>
          </a:p>
          <a:p>
            <a:pPr indent="0" lvl="0" marL="0" rtl="0" algn="l">
              <a:lnSpc>
                <a:spcPct val="100000"/>
              </a:lnSpc>
              <a:spcBef>
                <a:spcPts val="0"/>
              </a:spcBef>
              <a:spcAft>
                <a:spcPts val="0"/>
              </a:spcAft>
              <a:buSzPts val="1800"/>
              <a:buNone/>
            </a:pPr>
            <a:r>
              <a:t/>
            </a:r>
            <a:endParaRPr sz="1700">
              <a:solidFill>
                <a:schemeClr val="dk2"/>
              </a:solidFill>
              <a:latin typeface="Raleway"/>
              <a:ea typeface="Raleway"/>
              <a:cs typeface="Raleway"/>
              <a:sym typeface="Raleway"/>
            </a:endParaRPr>
          </a:p>
          <a:p>
            <a:pPr indent="0" lvl="0" marL="0" rtl="0" algn="l">
              <a:lnSpc>
                <a:spcPct val="100000"/>
              </a:lnSpc>
              <a:spcBef>
                <a:spcPts val="0"/>
              </a:spcBef>
              <a:spcAft>
                <a:spcPts val="0"/>
              </a:spcAft>
              <a:buSzPts val="1800"/>
              <a:buNone/>
            </a:pPr>
            <a:r>
              <a:t/>
            </a:r>
            <a:endParaRPr b="1" sz="1700">
              <a:solidFill>
                <a:schemeClr val="dk2"/>
              </a:solidFill>
              <a:latin typeface="Raleway"/>
              <a:ea typeface="Raleway"/>
              <a:cs typeface="Raleway"/>
              <a:sym typeface="Raleway"/>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2"/>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2"/>
              </a:buClr>
              <a:buSzPct val="36666"/>
              <a:buFont typeface="Arial"/>
              <a:buNone/>
            </a:pPr>
            <a:r>
              <a:rPr lang="en"/>
              <a:t>Random Arrays and Matrices</a:t>
            </a:r>
            <a:endParaRPr/>
          </a:p>
          <a:p>
            <a:pPr indent="0" lvl="0" marL="0" rtl="0" algn="l">
              <a:lnSpc>
                <a:spcPct val="100000"/>
              </a:lnSpc>
              <a:spcBef>
                <a:spcPts val="0"/>
              </a:spcBef>
              <a:spcAft>
                <a:spcPts val="0"/>
              </a:spcAft>
              <a:buSzPct val="111111"/>
              <a:buNone/>
            </a:pPr>
            <a:r>
              <a:t/>
            </a:r>
            <a:endParaRPr/>
          </a:p>
        </p:txBody>
      </p:sp>
      <p:sp>
        <p:nvSpPr>
          <p:cNvPr id="329" name="Google Shape;329;p5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55600" lvl="0" marL="457200" rtl="0" algn="l">
              <a:lnSpc>
                <a:spcPct val="115000"/>
              </a:lnSpc>
              <a:spcBef>
                <a:spcPts val="0"/>
              </a:spcBef>
              <a:spcAft>
                <a:spcPts val="0"/>
              </a:spcAft>
              <a:buSzPts val="2000"/>
              <a:buChar char="-"/>
            </a:pPr>
            <a:r>
              <a:rPr lang="en" sz="1500"/>
              <a:t>Let’s create NumPy array with random numbers</a:t>
            </a:r>
            <a:endParaRPr sz="1500"/>
          </a:p>
        </p:txBody>
      </p:sp>
      <p:pic>
        <p:nvPicPr>
          <p:cNvPr id="330" name="Google Shape;330;p52"/>
          <p:cNvPicPr preferRelativeResize="0"/>
          <p:nvPr/>
        </p:nvPicPr>
        <p:blipFill rotWithShape="1">
          <a:blip r:embed="rId3">
            <a:alphaModFix/>
          </a:blip>
          <a:srcRect b="0" l="0" r="0" t="0"/>
          <a:stretch/>
        </p:blipFill>
        <p:spPr>
          <a:xfrm>
            <a:off x="490750" y="1982600"/>
            <a:ext cx="8162500" cy="17561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3"/>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lang="en" sz="2500"/>
              <a:t>Can we generate negative random numbers too? Yes!</a:t>
            </a:r>
            <a:endParaRPr sz="2500"/>
          </a:p>
        </p:txBody>
      </p:sp>
      <p:sp>
        <p:nvSpPr>
          <p:cNvPr id="336" name="Google Shape;336;p5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lang="en" sz="1700"/>
              <a:t>What if we want random negative numbers too?</a:t>
            </a:r>
            <a:endParaRPr b="1" sz="1700"/>
          </a:p>
          <a:p>
            <a:pPr indent="-342900" lvl="0" marL="457200" rtl="0" algn="l">
              <a:lnSpc>
                <a:spcPct val="115000"/>
              </a:lnSpc>
              <a:spcBef>
                <a:spcPts val="1200"/>
              </a:spcBef>
              <a:spcAft>
                <a:spcPts val="0"/>
              </a:spcAft>
              <a:buClr>
                <a:schemeClr val="dk2"/>
              </a:buClr>
              <a:buSzPts val="1800"/>
              <a:buChar char="-"/>
            </a:pPr>
            <a:r>
              <a:rPr b="1" lang="en">
                <a:solidFill>
                  <a:schemeClr val="dk2"/>
                </a:solidFill>
              </a:rPr>
              <a:t>np.random.randn(shape)</a:t>
            </a:r>
            <a:endParaRPr b="1">
              <a:solidFill>
                <a:schemeClr val="dk2"/>
              </a:solidFill>
            </a:endParaRPr>
          </a:p>
          <a:p>
            <a:pPr indent="-317500" lvl="1" marL="914400" rtl="0" algn="l">
              <a:lnSpc>
                <a:spcPct val="115000"/>
              </a:lnSpc>
              <a:spcBef>
                <a:spcPts val="0"/>
              </a:spcBef>
              <a:spcAft>
                <a:spcPts val="0"/>
              </a:spcAft>
              <a:buSzPts val="1400"/>
              <a:buChar char="-"/>
            </a:pPr>
            <a:r>
              <a:rPr lang="en"/>
              <a:t>Returns random numbers sample from a “standard normal” distribution.</a:t>
            </a:r>
            <a:endParaRPr/>
          </a:p>
        </p:txBody>
      </p:sp>
      <p:pic>
        <p:nvPicPr>
          <p:cNvPr id="337" name="Google Shape;337;p53"/>
          <p:cNvPicPr preferRelativeResize="0"/>
          <p:nvPr/>
        </p:nvPicPr>
        <p:blipFill rotWithShape="1">
          <a:blip r:embed="rId3">
            <a:alphaModFix/>
          </a:blip>
          <a:srcRect b="0" l="0" r="0" t="0"/>
          <a:stretch/>
        </p:blipFill>
        <p:spPr>
          <a:xfrm>
            <a:off x="795338" y="2431963"/>
            <a:ext cx="7553325" cy="172402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4"/>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Random Integers</a:t>
            </a:r>
            <a:endParaRPr/>
          </a:p>
        </p:txBody>
      </p:sp>
      <p:sp>
        <p:nvSpPr>
          <p:cNvPr id="343" name="Google Shape;343;p5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All the above method generates random floating point numbers, but what if you want random integers.</a:t>
            </a:r>
            <a:endParaRPr/>
          </a:p>
          <a:p>
            <a:pPr indent="-342900" lvl="0" marL="457200" rtl="0" algn="l">
              <a:lnSpc>
                <a:spcPct val="115000"/>
              </a:lnSpc>
              <a:spcBef>
                <a:spcPts val="0"/>
              </a:spcBef>
              <a:spcAft>
                <a:spcPts val="0"/>
              </a:spcAft>
              <a:buClr>
                <a:schemeClr val="dk2"/>
              </a:buClr>
              <a:buSzPts val="1800"/>
              <a:buChar char="-"/>
            </a:pPr>
            <a:r>
              <a:rPr b="1" lang="en">
                <a:solidFill>
                  <a:schemeClr val="dk2"/>
                </a:solidFill>
              </a:rPr>
              <a:t>np.random.randint(</a:t>
            </a:r>
            <a:r>
              <a:rPr b="1" i="1" lang="en" sz="1150">
                <a:solidFill>
                  <a:schemeClr val="dk2"/>
                </a:solidFill>
                <a:highlight>
                  <a:srgbClr val="FFFFFF"/>
                </a:highlight>
                <a:latin typeface="Courier New"/>
                <a:ea typeface="Courier New"/>
                <a:cs typeface="Courier New"/>
                <a:sym typeface="Courier New"/>
              </a:rPr>
              <a:t>low</a:t>
            </a:r>
            <a:r>
              <a:rPr b="1" lang="en" sz="1150">
                <a:solidFill>
                  <a:schemeClr val="dk2"/>
                </a:solidFill>
                <a:highlight>
                  <a:srgbClr val="FFFFFF"/>
                </a:highlight>
                <a:latin typeface="Courier New"/>
                <a:ea typeface="Courier New"/>
                <a:cs typeface="Courier New"/>
                <a:sym typeface="Courier New"/>
              </a:rPr>
              <a:t>, </a:t>
            </a:r>
            <a:r>
              <a:rPr b="1" i="1" lang="en" sz="1150">
                <a:solidFill>
                  <a:schemeClr val="dk2"/>
                </a:solidFill>
                <a:highlight>
                  <a:srgbClr val="FFFFFF"/>
                </a:highlight>
                <a:latin typeface="Courier New"/>
                <a:ea typeface="Courier New"/>
                <a:cs typeface="Courier New"/>
                <a:sym typeface="Courier New"/>
              </a:rPr>
              <a:t>high=None</a:t>
            </a:r>
            <a:r>
              <a:rPr b="1" lang="en" sz="1150">
                <a:solidFill>
                  <a:schemeClr val="dk2"/>
                </a:solidFill>
                <a:highlight>
                  <a:srgbClr val="FFFFFF"/>
                </a:highlight>
                <a:latin typeface="Courier New"/>
                <a:ea typeface="Courier New"/>
                <a:cs typeface="Courier New"/>
                <a:sym typeface="Courier New"/>
              </a:rPr>
              <a:t>, </a:t>
            </a:r>
            <a:r>
              <a:rPr b="1" i="1" lang="en" sz="1150">
                <a:solidFill>
                  <a:schemeClr val="dk2"/>
                </a:solidFill>
                <a:highlight>
                  <a:srgbClr val="FFFFFF"/>
                </a:highlight>
                <a:latin typeface="Courier New"/>
                <a:ea typeface="Courier New"/>
                <a:cs typeface="Courier New"/>
                <a:sym typeface="Courier New"/>
              </a:rPr>
              <a:t>size=None</a:t>
            </a:r>
            <a:r>
              <a:rPr b="1" lang="en" sz="1150">
                <a:solidFill>
                  <a:schemeClr val="dk2"/>
                </a:solidFill>
                <a:highlight>
                  <a:srgbClr val="FFFFFF"/>
                </a:highlight>
                <a:latin typeface="Courier New"/>
                <a:ea typeface="Courier New"/>
                <a:cs typeface="Courier New"/>
                <a:sym typeface="Courier New"/>
              </a:rPr>
              <a:t>, </a:t>
            </a:r>
            <a:r>
              <a:rPr b="1" i="1" lang="en" sz="1150">
                <a:solidFill>
                  <a:schemeClr val="dk2"/>
                </a:solidFill>
                <a:highlight>
                  <a:srgbClr val="FFFFFF"/>
                </a:highlight>
                <a:latin typeface="Courier New"/>
                <a:ea typeface="Courier New"/>
                <a:cs typeface="Courier New"/>
                <a:sym typeface="Courier New"/>
              </a:rPr>
              <a:t>dtype=int</a:t>
            </a:r>
            <a:r>
              <a:rPr b="1" lang="en" sz="1150">
                <a:solidFill>
                  <a:schemeClr val="dk2"/>
                </a:solidFill>
                <a:highlight>
                  <a:srgbClr val="FFFFFF"/>
                </a:highlight>
                <a:latin typeface="Courier New"/>
                <a:ea typeface="Courier New"/>
                <a:cs typeface="Courier New"/>
                <a:sym typeface="Courier New"/>
              </a:rPr>
              <a:t>)</a:t>
            </a:r>
            <a:endParaRPr b="1" sz="1150">
              <a:solidFill>
                <a:schemeClr val="dk2"/>
              </a:solidFill>
              <a:highlight>
                <a:srgbClr val="FFFFFF"/>
              </a:highlight>
              <a:latin typeface="Courier New"/>
              <a:ea typeface="Courier New"/>
              <a:cs typeface="Courier New"/>
              <a:sym typeface="Courier New"/>
            </a:endParaRPr>
          </a:p>
          <a:p>
            <a:pPr indent="-301625" lvl="1" marL="914400" rtl="0" algn="l">
              <a:lnSpc>
                <a:spcPct val="115000"/>
              </a:lnSpc>
              <a:spcBef>
                <a:spcPts val="0"/>
              </a:spcBef>
              <a:spcAft>
                <a:spcPts val="0"/>
              </a:spcAft>
              <a:buSzPts val="1150"/>
              <a:buFont typeface="Arial"/>
              <a:buChar char="-"/>
            </a:pPr>
            <a:r>
              <a:rPr lang="en" sz="1150">
                <a:highlight>
                  <a:srgbClr val="FFFFFF"/>
                </a:highlight>
              </a:rPr>
              <a:t>Low = 0 (default)</a:t>
            </a:r>
            <a:endParaRPr sz="1150">
              <a:highlight>
                <a:srgbClr val="FFFFFF"/>
              </a:highlight>
            </a:endParaRPr>
          </a:p>
        </p:txBody>
      </p:sp>
      <p:pic>
        <p:nvPicPr>
          <p:cNvPr id="344" name="Google Shape;344;p54"/>
          <p:cNvPicPr preferRelativeResize="0"/>
          <p:nvPr/>
        </p:nvPicPr>
        <p:blipFill rotWithShape="1">
          <a:blip r:embed="rId3">
            <a:alphaModFix/>
          </a:blip>
          <a:srcRect b="0" l="0" r="0" t="0"/>
          <a:stretch/>
        </p:blipFill>
        <p:spPr>
          <a:xfrm>
            <a:off x="710025" y="2399375"/>
            <a:ext cx="7789800" cy="14256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5"/>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The G.O.A.T Debate! - Messi vs Ronaldo</a:t>
            </a:r>
            <a:endParaRPr/>
          </a:p>
        </p:txBody>
      </p:sp>
      <p:pic>
        <p:nvPicPr>
          <p:cNvPr id="350" name="Google Shape;350;p55"/>
          <p:cNvPicPr preferRelativeResize="0"/>
          <p:nvPr/>
        </p:nvPicPr>
        <p:blipFill rotWithShape="1">
          <a:blip r:embed="rId3">
            <a:alphaModFix/>
          </a:blip>
          <a:srcRect b="0" l="0" r="0" t="0"/>
          <a:stretch/>
        </p:blipFill>
        <p:spPr>
          <a:xfrm>
            <a:off x="1645949" y="1292950"/>
            <a:ext cx="5954224" cy="3349249"/>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56"/>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NumPy’s say on the G.O.A.T Debate :)</a:t>
            </a:r>
            <a:endParaRPr/>
          </a:p>
        </p:txBody>
      </p:sp>
      <p:sp>
        <p:nvSpPr>
          <p:cNvPr id="356" name="Google Shape;356;p5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Let’s see what numpy has to say about!!</a:t>
            </a:r>
            <a:endParaRPr/>
          </a:p>
          <a:p>
            <a:pPr indent="-342900" lvl="0" marL="457200" rtl="0" algn="l">
              <a:lnSpc>
                <a:spcPct val="115000"/>
              </a:lnSpc>
              <a:spcBef>
                <a:spcPts val="0"/>
              </a:spcBef>
              <a:spcAft>
                <a:spcPts val="0"/>
              </a:spcAft>
              <a:buClr>
                <a:schemeClr val="dk2"/>
              </a:buClr>
              <a:buSzPts val="1800"/>
              <a:buChar char="-"/>
            </a:pPr>
            <a:r>
              <a:rPr b="1" lang="en">
                <a:solidFill>
                  <a:schemeClr val="dk2"/>
                </a:solidFill>
              </a:rPr>
              <a:t>np.random.choice(</a:t>
            </a:r>
            <a:r>
              <a:rPr b="1" i="1" lang="en" sz="1150">
                <a:solidFill>
                  <a:schemeClr val="dk2"/>
                </a:solidFill>
                <a:highlight>
                  <a:srgbClr val="FFFFFF"/>
                </a:highlight>
                <a:latin typeface="Courier New"/>
                <a:ea typeface="Courier New"/>
                <a:cs typeface="Courier New"/>
                <a:sym typeface="Courier New"/>
              </a:rPr>
              <a:t>a</a:t>
            </a:r>
            <a:r>
              <a:rPr b="1" lang="en" sz="1150">
                <a:solidFill>
                  <a:schemeClr val="dk2"/>
                </a:solidFill>
                <a:highlight>
                  <a:srgbClr val="FFFFFF"/>
                </a:highlight>
                <a:latin typeface="Courier New"/>
                <a:ea typeface="Courier New"/>
                <a:cs typeface="Courier New"/>
                <a:sym typeface="Courier New"/>
              </a:rPr>
              <a:t>, </a:t>
            </a:r>
            <a:r>
              <a:rPr b="1" i="1" lang="en" sz="1150">
                <a:solidFill>
                  <a:schemeClr val="dk2"/>
                </a:solidFill>
                <a:highlight>
                  <a:srgbClr val="FFFFFF"/>
                </a:highlight>
                <a:latin typeface="Courier New"/>
                <a:ea typeface="Courier New"/>
                <a:cs typeface="Courier New"/>
                <a:sym typeface="Courier New"/>
              </a:rPr>
              <a:t>size=None</a:t>
            </a:r>
            <a:r>
              <a:rPr b="1" lang="en" sz="1150">
                <a:solidFill>
                  <a:schemeClr val="dk2"/>
                </a:solidFill>
                <a:highlight>
                  <a:srgbClr val="FFFFFF"/>
                </a:highlight>
                <a:latin typeface="Courier New"/>
                <a:ea typeface="Courier New"/>
                <a:cs typeface="Courier New"/>
                <a:sym typeface="Courier New"/>
              </a:rPr>
              <a:t>, </a:t>
            </a:r>
            <a:r>
              <a:rPr b="1" i="1" lang="en" sz="1150">
                <a:solidFill>
                  <a:schemeClr val="dk2"/>
                </a:solidFill>
                <a:highlight>
                  <a:srgbClr val="FFFFFF"/>
                </a:highlight>
                <a:latin typeface="Courier New"/>
                <a:ea typeface="Courier New"/>
                <a:cs typeface="Courier New"/>
                <a:sym typeface="Courier New"/>
              </a:rPr>
              <a:t>replace=True</a:t>
            </a:r>
            <a:r>
              <a:rPr b="1" lang="en" sz="1150">
                <a:solidFill>
                  <a:schemeClr val="dk2"/>
                </a:solidFill>
                <a:highlight>
                  <a:srgbClr val="FFFFFF"/>
                </a:highlight>
                <a:latin typeface="Courier New"/>
                <a:ea typeface="Courier New"/>
                <a:cs typeface="Courier New"/>
                <a:sym typeface="Courier New"/>
              </a:rPr>
              <a:t>, </a:t>
            </a:r>
            <a:r>
              <a:rPr b="1" i="1" lang="en" sz="1150">
                <a:solidFill>
                  <a:schemeClr val="dk2"/>
                </a:solidFill>
                <a:highlight>
                  <a:srgbClr val="FFFFFF"/>
                </a:highlight>
                <a:latin typeface="Courier New"/>
                <a:ea typeface="Courier New"/>
                <a:cs typeface="Courier New"/>
                <a:sym typeface="Courier New"/>
              </a:rPr>
              <a:t>p=None</a:t>
            </a:r>
            <a:r>
              <a:rPr b="1" lang="en" sz="1150">
                <a:solidFill>
                  <a:schemeClr val="dk2"/>
                </a:solidFill>
                <a:highlight>
                  <a:srgbClr val="FFFFFF"/>
                </a:highlight>
                <a:latin typeface="Courier New"/>
                <a:ea typeface="Courier New"/>
                <a:cs typeface="Courier New"/>
                <a:sym typeface="Courier New"/>
              </a:rPr>
              <a:t>)</a:t>
            </a:r>
            <a:endParaRPr b="1">
              <a:solidFill>
                <a:schemeClr val="dk2"/>
              </a:solidFill>
            </a:endParaRPr>
          </a:p>
        </p:txBody>
      </p:sp>
      <p:pic>
        <p:nvPicPr>
          <p:cNvPr id="357" name="Google Shape;357;p56"/>
          <p:cNvPicPr preferRelativeResize="0"/>
          <p:nvPr/>
        </p:nvPicPr>
        <p:blipFill rotWithShape="1">
          <a:blip r:embed="rId3">
            <a:alphaModFix/>
          </a:blip>
          <a:srcRect b="0" l="0" r="0" t="0"/>
          <a:stretch/>
        </p:blipFill>
        <p:spPr>
          <a:xfrm>
            <a:off x="594350" y="2109800"/>
            <a:ext cx="7907501" cy="18383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57"/>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990"/>
              <a:buFont typeface="Arial"/>
              <a:buNone/>
            </a:pPr>
            <a:r>
              <a:rPr lang="en" sz="2200"/>
              <a:t>The G.O.A.T Debate! - </a:t>
            </a:r>
            <a:r>
              <a:rPr lang="en" sz="2200" strike="sngStrike"/>
              <a:t>Messi vs Ronaldo</a:t>
            </a:r>
            <a:r>
              <a:rPr lang="en" sz="2200"/>
              <a:t> No Intro Needed now!!</a:t>
            </a:r>
            <a:endParaRPr sz="2200"/>
          </a:p>
          <a:p>
            <a:pPr indent="0" lvl="0" marL="0" rtl="0" algn="l">
              <a:lnSpc>
                <a:spcPct val="100000"/>
              </a:lnSpc>
              <a:spcBef>
                <a:spcPts val="0"/>
              </a:spcBef>
              <a:spcAft>
                <a:spcPts val="0"/>
              </a:spcAft>
              <a:buSzPts val="990"/>
              <a:buNone/>
            </a:pPr>
            <a:r>
              <a:t/>
            </a:r>
            <a:endParaRPr sz="2700"/>
          </a:p>
        </p:txBody>
      </p:sp>
      <p:pic>
        <p:nvPicPr>
          <p:cNvPr id="363" name="Google Shape;363;p57"/>
          <p:cNvPicPr preferRelativeResize="0"/>
          <p:nvPr/>
        </p:nvPicPr>
        <p:blipFill rotWithShape="1">
          <a:blip r:embed="rId3">
            <a:alphaModFix/>
          </a:blip>
          <a:srcRect b="0" l="0" r="0" t="0"/>
          <a:stretch/>
        </p:blipFill>
        <p:spPr>
          <a:xfrm>
            <a:off x="1668587" y="1220575"/>
            <a:ext cx="5806824" cy="326570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58"/>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2"/>
              </a:buClr>
              <a:buSzPct val="36666"/>
              <a:buFont typeface="Arial"/>
              <a:buNone/>
            </a:pPr>
            <a:r>
              <a:rPr lang="en"/>
              <a:t>NumPy’s say on the G.O.A.T Debate :)</a:t>
            </a:r>
            <a:endParaRPr/>
          </a:p>
          <a:p>
            <a:pPr indent="0" lvl="0" marL="0" rtl="0" algn="l">
              <a:lnSpc>
                <a:spcPct val="100000"/>
              </a:lnSpc>
              <a:spcBef>
                <a:spcPts val="0"/>
              </a:spcBef>
              <a:spcAft>
                <a:spcPts val="0"/>
              </a:spcAft>
              <a:buSzPct val="111111"/>
              <a:buNone/>
            </a:pPr>
            <a:r>
              <a:t/>
            </a:r>
            <a:endParaRPr/>
          </a:p>
        </p:txBody>
      </p:sp>
      <p:sp>
        <p:nvSpPr>
          <p:cNvPr id="369" name="Google Shape;369;p5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68300" lvl="0" marL="457200" rtl="0" algn="l">
              <a:lnSpc>
                <a:spcPct val="115000"/>
              </a:lnSpc>
              <a:spcBef>
                <a:spcPts val="0"/>
              </a:spcBef>
              <a:spcAft>
                <a:spcPts val="0"/>
              </a:spcAft>
              <a:buSzPts val="2200"/>
              <a:buChar char="-"/>
            </a:pPr>
            <a:r>
              <a:rPr lang="en" sz="1700"/>
              <a:t>Let’s see what NumPy has to say about it:</a:t>
            </a:r>
            <a:endParaRPr sz="1700"/>
          </a:p>
        </p:txBody>
      </p:sp>
      <p:pic>
        <p:nvPicPr>
          <p:cNvPr id="370" name="Google Shape;370;p58"/>
          <p:cNvPicPr preferRelativeResize="0"/>
          <p:nvPr/>
        </p:nvPicPr>
        <p:blipFill rotWithShape="1">
          <a:blip r:embed="rId3">
            <a:alphaModFix/>
          </a:blip>
          <a:srcRect b="0" l="0" r="0" t="0"/>
          <a:stretch/>
        </p:blipFill>
        <p:spPr>
          <a:xfrm>
            <a:off x="1058930" y="1963267"/>
            <a:ext cx="6851826" cy="17948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9"/>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Messi Fans - This is for you!</a:t>
            </a:r>
            <a:endParaRPr/>
          </a:p>
        </p:txBody>
      </p:sp>
      <p:sp>
        <p:nvSpPr>
          <p:cNvPr id="376" name="Google Shape;376;p5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Let’s cheat the system</a:t>
            </a:r>
            <a:endParaRPr/>
          </a:p>
          <a:p>
            <a:pPr indent="-342900" lvl="0" marL="457200" rtl="0" algn="l">
              <a:lnSpc>
                <a:spcPct val="115000"/>
              </a:lnSpc>
              <a:spcBef>
                <a:spcPts val="0"/>
              </a:spcBef>
              <a:spcAft>
                <a:spcPts val="0"/>
              </a:spcAft>
              <a:buSzPts val="1800"/>
              <a:buChar char="-"/>
            </a:pPr>
            <a:r>
              <a:rPr lang="en"/>
              <a:t>The parameter p defines the </a:t>
            </a:r>
            <a:r>
              <a:rPr lang="en">
                <a:highlight>
                  <a:srgbClr val="FFFFFF"/>
                </a:highlight>
              </a:rPr>
              <a:t>probabilities associated with each entry in a. If not given, the sample assumes a uniform distribution over all entries in a.</a:t>
            </a:r>
            <a:endParaRPr/>
          </a:p>
        </p:txBody>
      </p:sp>
      <p:pic>
        <p:nvPicPr>
          <p:cNvPr id="377" name="Google Shape;377;p59"/>
          <p:cNvPicPr preferRelativeResize="0"/>
          <p:nvPr/>
        </p:nvPicPr>
        <p:blipFill rotWithShape="1">
          <a:blip r:embed="rId3">
            <a:alphaModFix/>
          </a:blip>
          <a:srcRect b="0" l="0" r="0" t="0"/>
          <a:stretch/>
        </p:blipFill>
        <p:spPr>
          <a:xfrm>
            <a:off x="623400" y="2710900"/>
            <a:ext cx="8208900" cy="11939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60"/>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Cricket Fans - It’s your turn now :)</a:t>
            </a:r>
            <a:endParaRPr/>
          </a:p>
        </p:txBody>
      </p:sp>
      <p:sp>
        <p:nvSpPr>
          <p:cNvPr id="383" name="Google Shape;383;p6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b="1" lang="en"/>
              <a:t>Quick Exercise !!</a:t>
            </a:r>
            <a:endParaRPr b="1"/>
          </a:p>
          <a:p>
            <a:pPr indent="-342900" lvl="0" marL="457200" rtl="0" algn="l">
              <a:lnSpc>
                <a:spcPct val="115000"/>
              </a:lnSpc>
              <a:spcBef>
                <a:spcPts val="0"/>
              </a:spcBef>
              <a:spcAft>
                <a:spcPts val="0"/>
              </a:spcAft>
              <a:buSzPts val="1800"/>
              <a:buChar char="-"/>
            </a:pPr>
            <a:r>
              <a:rPr b="1" lang="en"/>
              <a:t>Make your favourite cricketer win the game 😉</a:t>
            </a:r>
            <a:endParaRPr b="1"/>
          </a:p>
          <a:p>
            <a:pPr indent="-342900" lvl="0" marL="457200" rtl="0" algn="l">
              <a:lnSpc>
                <a:spcPct val="115000"/>
              </a:lnSpc>
              <a:spcBef>
                <a:spcPts val="0"/>
              </a:spcBef>
              <a:spcAft>
                <a:spcPts val="0"/>
              </a:spcAft>
              <a:buSzPts val="1800"/>
              <a:buChar char="-"/>
            </a:pPr>
            <a:r>
              <a:rPr b="1" lang="en"/>
              <a:t>Fill the “p” parameter to make the event certain</a:t>
            </a:r>
            <a:endParaRPr b="1"/>
          </a:p>
        </p:txBody>
      </p:sp>
      <p:pic>
        <p:nvPicPr>
          <p:cNvPr id="384" name="Google Shape;384;p60"/>
          <p:cNvPicPr preferRelativeResize="0"/>
          <p:nvPr/>
        </p:nvPicPr>
        <p:blipFill rotWithShape="1">
          <a:blip r:embed="rId3">
            <a:alphaModFix/>
          </a:blip>
          <a:srcRect b="0" l="0" r="0" t="0"/>
          <a:stretch/>
        </p:blipFill>
        <p:spPr>
          <a:xfrm>
            <a:off x="311700" y="2626000"/>
            <a:ext cx="8610600" cy="10096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6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np.arange</a:t>
            </a:r>
            <a:endParaRPr/>
          </a:p>
        </p:txBody>
      </p:sp>
      <p:sp>
        <p:nvSpPr>
          <p:cNvPr id="390" name="Google Shape;390;p6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Let’s generate some organized numbers now</a:t>
            </a:r>
            <a:endParaRPr/>
          </a:p>
          <a:p>
            <a:pPr indent="-342900" lvl="0" marL="457200" rtl="0" algn="l">
              <a:lnSpc>
                <a:spcPct val="115000"/>
              </a:lnSpc>
              <a:spcBef>
                <a:spcPts val="0"/>
              </a:spcBef>
              <a:spcAft>
                <a:spcPts val="0"/>
              </a:spcAft>
              <a:buSzPts val="1800"/>
              <a:buChar char="-"/>
            </a:pPr>
            <a:r>
              <a:rPr b="1" lang="en">
                <a:solidFill>
                  <a:schemeClr val="dk2"/>
                </a:solidFill>
              </a:rPr>
              <a:t>np.arange(</a:t>
            </a:r>
            <a:r>
              <a:rPr b="1" i="1" lang="en">
                <a:solidFill>
                  <a:schemeClr val="dk2"/>
                </a:solidFill>
              </a:rPr>
              <a:t>start, stop, step</a:t>
            </a:r>
            <a:r>
              <a:rPr b="1" lang="en">
                <a:solidFill>
                  <a:schemeClr val="dk2"/>
                </a:solidFill>
              </a:rPr>
              <a:t>):</a:t>
            </a:r>
            <a:r>
              <a:rPr b="1" lang="en"/>
              <a:t> </a:t>
            </a:r>
            <a:endParaRPr b="1"/>
          </a:p>
          <a:p>
            <a:pPr indent="-323850" lvl="1" marL="914400" rtl="0" algn="l">
              <a:lnSpc>
                <a:spcPct val="115000"/>
              </a:lnSpc>
              <a:spcBef>
                <a:spcPts val="0"/>
              </a:spcBef>
              <a:spcAft>
                <a:spcPts val="0"/>
              </a:spcAft>
              <a:buSzPts val="1500"/>
              <a:buChar char="-"/>
            </a:pPr>
            <a:r>
              <a:rPr lang="en" sz="1250">
                <a:highlight>
                  <a:srgbClr val="FFFFFF"/>
                </a:highlight>
              </a:rPr>
              <a:t>allows you to define the step size and infers the number of steps(the number of values you get)</a:t>
            </a:r>
            <a:endParaRPr b="1" sz="1500"/>
          </a:p>
        </p:txBody>
      </p:sp>
      <p:pic>
        <p:nvPicPr>
          <p:cNvPr id="391" name="Google Shape;391;p61"/>
          <p:cNvPicPr preferRelativeResize="0"/>
          <p:nvPr/>
        </p:nvPicPr>
        <p:blipFill rotWithShape="1">
          <a:blip r:embed="rId3">
            <a:alphaModFix/>
          </a:blip>
          <a:srcRect b="0" l="0" r="0" t="0"/>
          <a:stretch/>
        </p:blipFill>
        <p:spPr>
          <a:xfrm>
            <a:off x="1078000" y="2458488"/>
            <a:ext cx="5981700" cy="1419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Variables and Datatypes</a:t>
            </a:r>
            <a:endParaRPr/>
          </a:p>
        </p:txBody>
      </p:sp>
      <p:sp>
        <p:nvSpPr>
          <p:cNvPr id="83" name="Google Shape;83;p17"/>
          <p:cNvSpPr txBox="1"/>
          <p:nvPr>
            <p:ph idx="1" type="body"/>
          </p:nvPr>
        </p:nvSpPr>
        <p:spPr>
          <a:xfrm>
            <a:off x="311700" y="1124025"/>
            <a:ext cx="8520600" cy="3416400"/>
          </a:xfrm>
          <a:prstGeom prst="rect">
            <a:avLst/>
          </a:prstGeom>
          <a:noFill/>
          <a:ln>
            <a:noFill/>
          </a:ln>
        </p:spPr>
        <p:txBody>
          <a:bodyPr anchorCtr="0" anchor="t" bIns="91425" lIns="91425" spcFirstLastPara="1" rIns="91425" wrap="square" tIns="91425">
            <a:normAutofit/>
          </a:bodyPr>
          <a:lstStyle/>
          <a:p>
            <a:pPr indent="-314325" lvl="0" marL="457200" rtl="0" algn="l">
              <a:lnSpc>
                <a:spcPct val="115000"/>
              </a:lnSpc>
              <a:spcBef>
                <a:spcPts val="1400"/>
              </a:spcBef>
              <a:spcAft>
                <a:spcPts val="0"/>
              </a:spcAft>
              <a:buSzPts val="1350"/>
              <a:buFont typeface="Verdana"/>
              <a:buChar char="-"/>
            </a:pPr>
            <a:r>
              <a:rPr lang="en" sz="1350">
                <a:highlight>
                  <a:srgbClr val="FFFFFF"/>
                </a:highlight>
                <a:latin typeface="Verdana"/>
                <a:ea typeface="Verdana"/>
                <a:cs typeface="Verdana"/>
                <a:sym typeface="Verdana"/>
              </a:rPr>
              <a:t>Python has no command for declaring a variable.</a:t>
            </a:r>
            <a:endParaRPr sz="1350">
              <a:highlight>
                <a:srgbClr val="FFFFFF"/>
              </a:highlight>
              <a:latin typeface="Verdana"/>
              <a:ea typeface="Verdana"/>
              <a:cs typeface="Verdana"/>
              <a:sym typeface="Verdana"/>
            </a:endParaRPr>
          </a:p>
          <a:p>
            <a:pPr indent="-314325" lvl="0" marL="457200" rtl="0" algn="l">
              <a:lnSpc>
                <a:spcPct val="115000"/>
              </a:lnSpc>
              <a:spcBef>
                <a:spcPts val="0"/>
              </a:spcBef>
              <a:spcAft>
                <a:spcPts val="0"/>
              </a:spcAft>
              <a:buSzPts val="1350"/>
              <a:buFont typeface="Verdana"/>
              <a:buChar char="-"/>
            </a:pPr>
            <a:r>
              <a:rPr lang="en" sz="1350">
                <a:highlight>
                  <a:srgbClr val="FFFFFF"/>
                </a:highlight>
                <a:latin typeface="Verdana"/>
                <a:ea typeface="Verdana"/>
                <a:cs typeface="Verdana"/>
                <a:sym typeface="Verdana"/>
              </a:rPr>
              <a:t>A variable is created the moment you first assign a value to it.</a:t>
            </a:r>
            <a:endParaRPr sz="1350">
              <a:highlight>
                <a:srgbClr val="FFFFFF"/>
              </a:highlight>
              <a:latin typeface="Verdana"/>
              <a:ea typeface="Verdana"/>
              <a:cs typeface="Verdana"/>
              <a:sym typeface="Verdana"/>
            </a:endParaRPr>
          </a:p>
          <a:p>
            <a:pPr indent="0" lvl="0" marL="0" rtl="0" algn="l">
              <a:lnSpc>
                <a:spcPct val="115000"/>
              </a:lnSpc>
              <a:spcBef>
                <a:spcPts val="1400"/>
              </a:spcBef>
              <a:spcAft>
                <a:spcPts val="0"/>
              </a:spcAft>
              <a:buSzPts val="1800"/>
              <a:buNone/>
            </a:pPr>
            <a:r>
              <a:t/>
            </a:r>
            <a:endParaRPr sz="1350">
              <a:highlight>
                <a:srgbClr val="FFFFFF"/>
              </a:highlight>
              <a:latin typeface="Verdana"/>
              <a:ea typeface="Verdana"/>
              <a:cs typeface="Verdana"/>
              <a:sym typeface="Verdana"/>
            </a:endParaRPr>
          </a:p>
          <a:p>
            <a:pPr indent="0" lvl="0" marL="0" rtl="0" algn="l">
              <a:lnSpc>
                <a:spcPct val="115000"/>
              </a:lnSpc>
              <a:spcBef>
                <a:spcPts val="1400"/>
              </a:spcBef>
              <a:spcAft>
                <a:spcPts val="0"/>
              </a:spcAft>
              <a:buSzPts val="1800"/>
              <a:buNone/>
            </a:pPr>
            <a:r>
              <a:t/>
            </a:r>
            <a:endParaRPr sz="1350">
              <a:highlight>
                <a:srgbClr val="FFFFFF"/>
              </a:highlight>
              <a:latin typeface="Verdana"/>
              <a:ea typeface="Verdana"/>
              <a:cs typeface="Verdana"/>
              <a:sym typeface="Verdana"/>
            </a:endParaRPr>
          </a:p>
          <a:p>
            <a:pPr indent="0" lvl="0" marL="0" rtl="0" algn="l">
              <a:lnSpc>
                <a:spcPct val="115000"/>
              </a:lnSpc>
              <a:spcBef>
                <a:spcPts val="1400"/>
              </a:spcBef>
              <a:spcAft>
                <a:spcPts val="0"/>
              </a:spcAft>
              <a:buClr>
                <a:schemeClr val="dk2"/>
              </a:buClr>
              <a:buSzPts val="1100"/>
              <a:buFont typeface="Arial"/>
              <a:buNone/>
            </a:pPr>
            <a:r>
              <a:t/>
            </a:r>
            <a:endParaRPr sz="1350">
              <a:highlight>
                <a:srgbClr val="FFFFFF"/>
              </a:highlight>
              <a:latin typeface="Verdana"/>
              <a:ea typeface="Verdana"/>
              <a:cs typeface="Verdana"/>
              <a:sym typeface="Verdana"/>
            </a:endParaRPr>
          </a:p>
          <a:p>
            <a:pPr indent="0" lvl="0" marL="0" rtl="0" algn="l">
              <a:lnSpc>
                <a:spcPct val="115000"/>
              </a:lnSpc>
              <a:spcBef>
                <a:spcPts val="1400"/>
              </a:spcBef>
              <a:spcAft>
                <a:spcPts val="1200"/>
              </a:spcAft>
              <a:buSzPts val="1800"/>
              <a:buNone/>
            </a:pPr>
            <a:r>
              <a:t/>
            </a:r>
            <a:endParaRPr sz="1300"/>
          </a:p>
        </p:txBody>
      </p:sp>
      <p:pic>
        <p:nvPicPr>
          <p:cNvPr id="84" name="Google Shape;84;p17"/>
          <p:cNvPicPr preferRelativeResize="0"/>
          <p:nvPr/>
        </p:nvPicPr>
        <p:blipFill rotWithShape="1">
          <a:blip r:embed="rId3">
            <a:alphaModFix/>
          </a:blip>
          <a:srcRect b="0" l="0" r="0" t="0"/>
          <a:stretch/>
        </p:blipFill>
        <p:spPr>
          <a:xfrm>
            <a:off x="550588" y="1882938"/>
            <a:ext cx="6467475" cy="265747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62"/>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np.linspace</a:t>
            </a:r>
            <a:endParaRPr/>
          </a:p>
        </p:txBody>
      </p:sp>
      <p:sp>
        <p:nvSpPr>
          <p:cNvPr id="397" name="Google Shape;397;p6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Clr>
                <a:schemeClr val="dk2"/>
              </a:buClr>
              <a:buSzPts val="1400"/>
              <a:buChar char="-"/>
            </a:pPr>
            <a:r>
              <a:rPr b="1" lang="en" sz="1400">
                <a:solidFill>
                  <a:schemeClr val="dk2"/>
                </a:solidFill>
              </a:rPr>
              <a:t>np.linspace(start, stop, num)</a:t>
            </a:r>
            <a:endParaRPr b="1" sz="1400">
              <a:solidFill>
                <a:schemeClr val="dk2"/>
              </a:solidFill>
            </a:endParaRPr>
          </a:p>
          <a:p>
            <a:pPr indent="-311150" lvl="1" marL="914400" rtl="0" algn="l">
              <a:lnSpc>
                <a:spcPct val="115000"/>
              </a:lnSpc>
              <a:spcBef>
                <a:spcPts val="0"/>
              </a:spcBef>
              <a:spcAft>
                <a:spcPts val="0"/>
              </a:spcAft>
              <a:buSzPts val="1300"/>
              <a:buChar char="-"/>
            </a:pPr>
            <a:r>
              <a:rPr lang="en" sz="1300"/>
              <a:t>It </a:t>
            </a:r>
            <a:r>
              <a:rPr lang="en" sz="1300">
                <a:highlight>
                  <a:srgbClr val="FFFFFF"/>
                </a:highlight>
              </a:rPr>
              <a:t>allows you to define how many values you get including the specified min and max value</a:t>
            </a:r>
            <a:br>
              <a:rPr lang="en" sz="1300">
                <a:highlight>
                  <a:srgbClr val="FFFFFF"/>
                </a:highlight>
              </a:rPr>
            </a:br>
            <a:endParaRPr sz="1300">
              <a:highlight>
                <a:srgbClr val="FFFFFF"/>
              </a:highlight>
            </a:endParaRPr>
          </a:p>
          <a:p>
            <a:pPr indent="-317500" lvl="0" marL="457200" rtl="0" algn="l">
              <a:lnSpc>
                <a:spcPct val="115000"/>
              </a:lnSpc>
              <a:spcBef>
                <a:spcPts val="0"/>
              </a:spcBef>
              <a:spcAft>
                <a:spcPts val="0"/>
              </a:spcAft>
              <a:buClr>
                <a:schemeClr val="dk2"/>
              </a:buClr>
              <a:buSzPts val="1400"/>
              <a:buChar char="-"/>
            </a:pPr>
            <a:r>
              <a:rPr b="1" lang="en" sz="1400">
                <a:solidFill>
                  <a:schemeClr val="dk2"/>
                </a:solidFill>
                <a:highlight>
                  <a:srgbClr val="FFFFFF"/>
                </a:highlight>
              </a:rPr>
              <a:t>How it is different from np.arange()?</a:t>
            </a:r>
            <a:endParaRPr b="1" sz="1400">
              <a:solidFill>
                <a:schemeClr val="dk2"/>
              </a:solidFill>
              <a:highlight>
                <a:srgbClr val="FFFFFF"/>
              </a:highlight>
            </a:endParaRPr>
          </a:p>
          <a:p>
            <a:pPr indent="-317500" lvl="1" marL="914400" rtl="0" algn="l">
              <a:lnSpc>
                <a:spcPct val="115000"/>
              </a:lnSpc>
              <a:spcBef>
                <a:spcPts val="0"/>
              </a:spcBef>
              <a:spcAft>
                <a:spcPts val="0"/>
              </a:spcAft>
              <a:buSzPts val="1400"/>
              <a:buChar char="-"/>
            </a:pPr>
            <a:r>
              <a:rPr lang="en">
                <a:highlight>
                  <a:srgbClr val="FFFFFF"/>
                </a:highlight>
              </a:rPr>
              <a:t>You do not need to specify the step size in np.linspace. It calculates the step size according to the number of points you want.</a:t>
            </a:r>
            <a:endParaRPr>
              <a:highlight>
                <a:srgbClr val="FFFFFF"/>
              </a:highlight>
            </a:endParaRPr>
          </a:p>
        </p:txBody>
      </p:sp>
      <p:pic>
        <p:nvPicPr>
          <p:cNvPr id="398" name="Google Shape;398;p62"/>
          <p:cNvPicPr preferRelativeResize="0"/>
          <p:nvPr/>
        </p:nvPicPr>
        <p:blipFill rotWithShape="1">
          <a:blip r:embed="rId3">
            <a:alphaModFix/>
          </a:blip>
          <a:srcRect b="0" l="0" r="0" t="0"/>
          <a:stretch/>
        </p:blipFill>
        <p:spPr>
          <a:xfrm>
            <a:off x="1799800" y="2864125"/>
            <a:ext cx="4724400" cy="139065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63"/>
          <p:cNvSpPr txBox="1"/>
          <p:nvPr>
            <p:ph idx="1" type="body"/>
          </p:nvPr>
        </p:nvSpPr>
        <p:spPr>
          <a:xfrm>
            <a:off x="358275"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b="1" lang="en"/>
              <a:t>np.shuffle(x)</a:t>
            </a:r>
            <a:endParaRPr b="1"/>
          </a:p>
          <a:p>
            <a:pPr indent="-342900" lvl="0" marL="457200" rtl="0" algn="l">
              <a:lnSpc>
                <a:spcPct val="115000"/>
              </a:lnSpc>
              <a:spcBef>
                <a:spcPts val="0"/>
              </a:spcBef>
              <a:spcAft>
                <a:spcPts val="0"/>
              </a:spcAft>
              <a:buSzPts val="1800"/>
              <a:buChar char="-"/>
            </a:pPr>
            <a:r>
              <a:rPr lang="en" sz="1150">
                <a:highlight>
                  <a:srgbClr val="FFFFFF"/>
                </a:highlight>
              </a:rPr>
              <a:t>Modify a sequence in-place by shuffling its contents.</a:t>
            </a:r>
            <a:endParaRPr b="1"/>
          </a:p>
        </p:txBody>
      </p:sp>
      <p:pic>
        <p:nvPicPr>
          <p:cNvPr id="404" name="Google Shape;404;p63"/>
          <p:cNvPicPr preferRelativeResize="0"/>
          <p:nvPr/>
        </p:nvPicPr>
        <p:blipFill rotWithShape="1">
          <a:blip r:embed="rId3">
            <a:alphaModFix/>
          </a:blip>
          <a:srcRect b="0" l="0" r="0" t="0"/>
          <a:stretch/>
        </p:blipFill>
        <p:spPr>
          <a:xfrm>
            <a:off x="1228938" y="2165350"/>
            <a:ext cx="5381625" cy="1390650"/>
          </a:xfrm>
          <a:prstGeom prst="rect">
            <a:avLst/>
          </a:prstGeom>
          <a:noFill/>
          <a:ln>
            <a:noFill/>
          </a:ln>
        </p:spPr>
      </p:pic>
      <p:sp>
        <p:nvSpPr>
          <p:cNvPr id="405" name="Google Shape;405;p63"/>
          <p:cNvSpPr txBox="1"/>
          <p:nvPr/>
        </p:nvSpPr>
        <p:spPr>
          <a:xfrm>
            <a:off x="691400" y="3863225"/>
            <a:ext cx="6979200" cy="384900"/>
          </a:xfrm>
          <a:prstGeom prst="rect">
            <a:avLst/>
          </a:prstGeom>
          <a:noFill/>
          <a:ln>
            <a:noFill/>
          </a:ln>
        </p:spPr>
        <p:txBody>
          <a:bodyPr anchorCtr="0" anchor="t" bIns="91425" lIns="91425" spcFirstLastPara="1" rIns="91425" wrap="square" tIns="91425">
            <a:spAutoFit/>
          </a:bodyPr>
          <a:lstStyle/>
          <a:p>
            <a:pPr indent="-311150" lvl="0" marL="457200" marR="0" rtl="0" algn="l">
              <a:lnSpc>
                <a:spcPct val="100000"/>
              </a:lnSpc>
              <a:spcBef>
                <a:spcPts val="0"/>
              </a:spcBef>
              <a:spcAft>
                <a:spcPts val="0"/>
              </a:spcAft>
              <a:buClr>
                <a:schemeClr val="lt2"/>
              </a:buClr>
              <a:buSzPts val="1300"/>
              <a:buFont typeface="Arial"/>
              <a:buChar char="●"/>
            </a:pPr>
            <a:r>
              <a:rPr b="0" i="0" lang="en" sz="1300" u="none" cap="none" strike="noStrike">
                <a:solidFill>
                  <a:schemeClr val="lt2"/>
                </a:solidFill>
                <a:latin typeface="Arial"/>
                <a:ea typeface="Arial"/>
                <a:cs typeface="Arial"/>
                <a:sym typeface="Arial"/>
              </a:rPr>
              <a:t>From shuffling our spotify playlist to shuffling our arrays, we have came a long way. </a:t>
            </a:r>
            <a:endParaRPr b="0" i="0" sz="1300" u="none" cap="none" strike="noStrike">
              <a:solidFill>
                <a:schemeClr val="lt2"/>
              </a:solidFill>
              <a:latin typeface="Arial"/>
              <a:ea typeface="Arial"/>
              <a:cs typeface="Arial"/>
              <a:sym typeface="Arial"/>
            </a:endParaRPr>
          </a:p>
        </p:txBody>
      </p:sp>
      <p:sp>
        <p:nvSpPr>
          <p:cNvPr id="406" name="Google Shape;406;p63"/>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np.shuffle: Nah, not the Dance Club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64"/>
          <p:cNvSpPr txBox="1"/>
          <p:nvPr>
            <p:ph type="title"/>
          </p:nvPr>
        </p:nvSpPr>
        <p:spPr>
          <a:xfrm>
            <a:off x="213600" y="593675"/>
            <a:ext cx="8520600" cy="1466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sz="4700"/>
              <a:t>Probability Distributions</a:t>
            </a:r>
            <a:endParaRPr sz="4700"/>
          </a:p>
        </p:txBody>
      </p:sp>
      <p:pic>
        <p:nvPicPr>
          <p:cNvPr id="412" name="Google Shape;412;p64"/>
          <p:cNvPicPr preferRelativeResize="0"/>
          <p:nvPr/>
        </p:nvPicPr>
        <p:blipFill rotWithShape="1">
          <a:blip r:embed="rId3">
            <a:alphaModFix/>
          </a:blip>
          <a:srcRect b="0" l="0" r="0" t="0"/>
          <a:stretch/>
        </p:blipFill>
        <p:spPr>
          <a:xfrm>
            <a:off x="2318650" y="2059775"/>
            <a:ext cx="4153600" cy="2729075"/>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65"/>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Probability Distributions: Gaussian Distribution</a:t>
            </a:r>
            <a:endParaRPr/>
          </a:p>
        </p:txBody>
      </p:sp>
      <p:sp>
        <p:nvSpPr>
          <p:cNvPr id="418" name="Google Shape;418;p6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lang="en" sz="1600">
                <a:solidFill>
                  <a:schemeClr val="dk2"/>
                </a:solidFill>
              </a:rPr>
              <a:t>Gaussian/Normal distribution</a:t>
            </a:r>
            <a:endParaRPr b="1" sz="1600">
              <a:solidFill>
                <a:schemeClr val="dk2"/>
              </a:solidFill>
            </a:endParaRPr>
          </a:p>
          <a:p>
            <a:pPr indent="0" lvl="0" marL="0" rtl="0" algn="l">
              <a:lnSpc>
                <a:spcPct val="115000"/>
              </a:lnSpc>
              <a:spcBef>
                <a:spcPts val="1200"/>
              </a:spcBef>
              <a:spcAft>
                <a:spcPts val="0"/>
              </a:spcAft>
              <a:buSzPts val="1800"/>
              <a:buNone/>
            </a:pPr>
            <a:r>
              <a:rPr lang="en" sz="1150">
                <a:solidFill>
                  <a:schemeClr val="accent1"/>
                </a:solidFill>
                <a:highlight>
                  <a:srgbClr val="FFFFFF"/>
                </a:highlight>
              </a:rPr>
              <a:t>-	</a:t>
            </a:r>
            <a:r>
              <a:rPr lang="en">
                <a:highlight>
                  <a:srgbClr val="FFFFFF"/>
                </a:highlight>
              </a:rPr>
              <a:t>The probability density for the Gaussian distribution is</a:t>
            </a:r>
            <a:endParaRPr>
              <a:highlight>
                <a:srgbClr val="FFFFFF"/>
              </a:highlight>
            </a:endParaRPr>
          </a:p>
          <a:p>
            <a:pPr indent="0" lvl="0" marL="0" rtl="0" algn="l">
              <a:lnSpc>
                <a:spcPct val="115000"/>
              </a:lnSpc>
              <a:spcBef>
                <a:spcPts val="1400"/>
              </a:spcBef>
              <a:spcAft>
                <a:spcPts val="0"/>
              </a:spcAft>
              <a:buSzPts val="1800"/>
              <a:buNone/>
            </a:pPr>
            <a:r>
              <a:t/>
            </a:r>
            <a:endParaRPr sz="1150">
              <a:solidFill>
                <a:schemeClr val="accent1"/>
              </a:solidFill>
              <a:highlight>
                <a:srgbClr val="FFFFFF"/>
              </a:highlight>
            </a:endParaRPr>
          </a:p>
          <a:p>
            <a:pPr indent="0" lvl="0" marL="0" rtl="0" algn="l">
              <a:lnSpc>
                <a:spcPct val="115000"/>
              </a:lnSpc>
              <a:spcBef>
                <a:spcPts val="1200"/>
              </a:spcBef>
              <a:spcAft>
                <a:spcPts val="0"/>
              </a:spcAft>
              <a:buSzPts val="1800"/>
              <a:buNone/>
            </a:pPr>
            <a:r>
              <a:t/>
            </a:r>
            <a:endParaRPr sz="1150">
              <a:solidFill>
                <a:schemeClr val="accent1"/>
              </a:solidFill>
              <a:highlight>
                <a:srgbClr val="FFFFFF"/>
              </a:highlight>
            </a:endParaRPr>
          </a:p>
          <a:p>
            <a:pPr indent="0" lvl="0" marL="457200" rtl="0" algn="l">
              <a:lnSpc>
                <a:spcPct val="115000"/>
              </a:lnSpc>
              <a:spcBef>
                <a:spcPts val="1200"/>
              </a:spcBef>
              <a:spcAft>
                <a:spcPts val="1200"/>
              </a:spcAft>
              <a:buSzPts val="1800"/>
              <a:buNone/>
            </a:pPr>
            <a:r>
              <a:t/>
            </a:r>
            <a:endParaRPr b="1"/>
          </a:p>
        </p:txBody>
      </p:sp>
      <p:pic>
        <p:nvPicPr>
          <p:cNvPr id="419" name="Google Shape;419;p65"/>
          <p:cNvPicPr preferRelativeResize="0"/>
          <p:nvPr/>
        </p:nvPicPr>
        <p:blipFill rotWithShape="1">
          <a:blip r:embed="rId3">
            <a:alphaModFix/>
          </a:blip>
          <a:srcRect b="0" l="0" r="0" t="0"/>
          <a:stretch/>
        </p:blipFill>
        <p:spPr>
          <a:xfrm>
            <a:off x="2772825" y="2199275"/>
            <a:ext cx="2647950" cy="838200"/>
          </a:xfrm>
          <a:prstGeom prst="rect">
            <a:avLst/>
          </a:prstGeom>
          <a:noFill/>
          <a:ln>
            <a:noFill/>
          </a:ln>
        </p:spPr>
      </p:pic>
      <p:pic>
        <p:nvPicPr>
          <p:cNvPr id="420" name="Google Shape;420;p65"/>
          <p:cNvPicPr preferRelativeResize="0"/>
          <p:nvPr/>
        </p:nvPicPr>
        <p:blipFill rotWithShape="1">
          <a:blip r:embed="rId4">
            <a:alphaModFix/>
          </a:blip>
          <a:srcRect b="0" l="0" r="0" t="0"/>
          <a:stretch/>
        </p:blipFill>
        <p:spPr>
          <a:xfrm>
            <a:off x="311700" y="3121313"/>
            <a:ext cx="8705850" cy="676275"/>
          </a:xfrm>
          <a:prstGeom prst="rect">
            <a:avLst/>
          </a:prstGeom>
          <a:noFill/>
          <a:ln>
            <a:noFill/>
          </a:ln>
        </p:spPr>
      </p:pic>
      <p:sp>
        <p:nvSpPr>
          <p:cNvPr id="421" name="Google Shape;421;p65"/>
          <p:cNvSpPr txBox="1"/>
          <p:nvPr/>
        </p:nvSpPr>
        <p:spPr>
          <a:xfrm>
            <a:off x="318675" y="3975025"/>
            <a:ext cx="8513700" cy="600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chemeClr val="lt2"/>
              </a:buClr>
              <a:buSzPts val="1400"/>
              <a:buFont typeface="Arial"/>
              <a:buChar char="-"/>
            </a:pPr>
            <a:r>
              <a:rPr b="0" i="0" lang="en" sz="1300" u="none" cap="none" strike="noStrike">
                <a:solidFill>
                  <a:schemeClr val="lt2"/>
                </a:solidFill>
                <a:highlight>
                  <a:srgbClr val="FFFFFF"/>
                </a:highlight>
                <a:latin typeface="Arial"/>
                <a:ea typeface="Arial"/>
                <a:cs typeface="Arial"/>
                <a:sym typeface="Arial"/>
              </a:rPr>
              <a:t>The function has its peak at the mean, and its “spread” increases with the standard deviation.</a:t>
            </a:r>
            <a:r>
              <a:rPr b="0" i="0" lang="en" sz="1150" u="none" cap="none" strike="noStrike">
                <a:solidFill>
                  <a:schemeClr val="lt2"/>
                </a:solidFill>
                <a:highlight>
                  <a:srgbClr val="FFFFFF"/>
                </a:highlight>
                <a:latin typeface="Arial"/>
                <a:ea typeface="Arial"/>
                <a:cs typeface="Arial"/>
                <a:sym typeface="Arial"/>
              </a:rPr>
              <a:t> </a:t>
            </a:r>
            <a:r>
              <a:rPr b="0" i="0" lang="en" sz="1300" u="none" cap="none" strike="noStrike">
                <a:solidFill>
                  <a:schemeClr val="lt2"/>
                </a:solidFill>
                <a:highlight>
                  <a:srgbClr val="FFFFFF"/>
                </a:highlight>
                <a:latin typeface="Arial"/>
                <a:ea typeface="Arial"/>
                <a:cs typeface="Arial"/>
                <a:sym typeface="Arial"/>
              </a:rPr>
              <a:t>This implies that normal is more likely to return samples lying close to the mean, rather than those far away.</a:t>
            </a:r>
            <a:endParaRPr b="0" i="0" sz="1300" u="none" cap="none" strike="noStrike">
              <a:solidFill>
                <a:schemeClr val="lt2"/>
              </a:solidFill>
              <a:latin typeface="Arial"/>
              <a:ea typeface="Arial"/>
              <a:cs typeface="Arial"/>
              <a:sym typeface="Arial"/>
            </a:endParaRPr>
          </a:p>
        </p:txBody>
      </p:sp>
      <p:sp>
        <p:nvSpPr>
          <p:cNvPr id="422" name="Google Shape;422;p65"/>
          <p:cNvSpPr txBox="1"/>
          <p:nvPr/>
        </p:nvSpPr>
        <p:spPr>
          <a:xfrm>
            <a:off x="5635400" y="2213925"/>
            <a:ext cx="28167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2"/>
                </a:solidFill>
                <a:latin typeface="Arial"/>
                <a:ea typeface="Arial"/>
                <a:cs typeface="Arial"/>
                <a:sym typeface="Arial"/>
              </a:rPr>
              <a:t>Saw this in Modern Physics right?</a:t>
            </a:r>
            <a:br>
              <a:rPr b="0" i="0" lang="en" sz="1400" u="none" cap="none" strike="noStrike">
                <a:solidFill>
                  <a:schemeClr val="lt2"/>
                </a:solidFill>
                <a:latin typeface="Arial"/>
                <a:ea typeface="Arial"/>
                <a:cs typeface="Arial"/>
                <a:sym typeface="Arial"/>
              </a:rPr>
            </a:br>
            <a:r>
              <a:rPr b="0" i="0" lang="en" sz="1400" u="none" cap="none" strike="noStrike">
                <a:solidFill>
                  <a:schemeClr val="lt2"/>
                </a:solidFill>
                <a:latin typeface="Arial"/>
                <a:ea typeface="Arial"/>
                <a:cs typeface="Arial"/>
                <a:sym typeface="Arial"/>
              </a:rPr>
              <a:t>It’s not that scary as it looks!</a:t>
            </a:r>
            <a:endParaRPr b="0" i="0" sz="1400" u="none" cap="none" strike="noStrike">
              <a:solidFill>
                <a:schemeClr val="lt2"/>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66"/>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Random Sampling from Distributions</a:t>
            </a:r>
            <a:endParaRPr/>
          </a:p>
        </p:txBody>
      </p:sp>
      <p:sp>
        <p:nvSpPr>
          <p:cNvPr id="428" name="Google Shape;428;p6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Clr>
                <a:schemeClr val="dk2"/>
              </a:buClr>
              <a:buSzPts val="1400"/>
              <a:buChar char="-"/>
            </a:pPr>
            <a:r>
              <a:rPr b="1" lang="en" sz="1400">
                <a:solidFill>
                  <a:schemeClr val="dk2"/>
                </a:solidFill>
              </a:rPr>
              <a:t>np.random.normal(loc = 0.0, scale = 1.0, size = None)</a:t>
            </a:r>
            <a:endParaRPr b="1" sz="1400">
              <a:solidFill>
                <a:schemeClr val="dk2"/>
              </a:solidFill>
            </a:endParaRPr>
          </a:p>
          <a:p>
            <a:pPr indent="-317500" lvl="1" marL="914400" rtl="0" algn="l">
              <a:lnSpc>
                <a:spcPct val="115000"/>
              </a:lnSpc>
              <a:spcBef>
                <a:spcPts val="0"/>
              </a:spcBef>
              <a:spcAft>
                <a:spcPts val="0"/>
              </a:spcAft>
              <a:buSzPts val="1400"/>
              <a:buChar char="-"/>
            </a:pPr>
            <a:r>
              <a:rPr lang="en"/>
              <a:t>It generates random numbers from a normal distribution.</a:t>
            </a:r>
            <a:endParaRPr/>
          </a:p>
          <a:p>
            <a:pPr indent="-317500" lvl="1" marL="914400" rtl="0" algn="l">
              <a:lnSpc>
                <a:spcPct val="115000"/>
              </a:lnSpc>
              <a:spcBef>
                <a:spcPts val="0"/>
              </a:spcBef>
              <a:spcAft>
                <a:spcPts val="0"/>
              </a:spcAft>
              <a:buSzPts val="1400"/>
              <a:buChar char="-"/>
            </a:pPr>
            <a:r>
              <a:rPr lang="en"/>
              <a:t>Here, loc is the mean of the distribution and scale = variance of the distribution.</a:t>
            </a:r>
            <a:endParaRPr/>
          </a:p>
        </p:txBody>
      </p:sp>
      <p:pic>
        <p:nvPicPr>
          <p:cNvPr id="429" name="Google Shape;429;p66"/>
          <p:cNvPicPr preferRelativeResize="0"/>
          <p:nvPr/>
        </p:nvPicPr>
        <p:blipFill rotWithShape="1">
          <a:blip r:embed="rId3">
            <a:alphaModFix/>
          </a:blip>
          <a:srcRect b="0" l="0" r="0" t="0"/>
          <a:stretch/>
        </p:blipFill>
        <p:spPr>
          <a:xfrm>
            <a:off x="513412" y="2525275"/>
            <a:ext cx="8117176" cy="1360150"/>
          </a:xfrm>
          <a:prstGeom prst="rect">
            <a:avLst/>
          </a:prstGeom>
          <a:noFill/>
          <a:ln>
            <a:noFill/>
          </a:ln>
        </p:spPr>
      </p:pic>
      <p:sp>
        <p:nvSpPr>
          <p:cNvPr id="430" name="Google Shape;430;p66"/>
          <p:cNvSpPr txBox="1"/>
          <p:nvPr/>
        </p:nvSpPr>
        <p:spPr>
          <a:xfrm>
            <a:off x="560950" y="4086850"/>
            <a:ext cx="8013300" cy="384900"/>
          </a:xfrm>
          <a:prstGeom prst="rect">
            <a:avLst/>
          </a:prstGeom>
          <a:noFill/>
          <a:ln>
            <a:noFill/>
          </a:ln>
        </p:spPr>
        <p:txBody>
          <a:bodyPr anchorCtr="0" anchor="t" bIns="91425" lIns="91425" spcFirstLastPara="1" rIns="91425" wrap="square" tIns="91425">
            <a:spAutoFit/>
          </a:bodyPr>
          <a:lstStyle/>
          <a:p>
            <a:pPr indent="-311150" lvl="0" marL="457200" marR="0" rtl="0" algn="l">
              <a:lnSpc>
                <a:spcPct val="100000"/>
              </a:lnSpc>
              <a:spcBef>
                <a:spcPts val="0"/>
              </a:spcBef>
              <a:spcAft>
                <a:spcPts val="0"/>
              </a:spcAft>
              <a:buClr>
                <a:schemeClr val="lt2"/>
              </a:buClr>
              <a:buSzPts val="1300"/>
              <a:buFont typeface="Arial"/>
              <a:buChar char="-"/>
            </a:pPr>
            <a:r>
              <a:rPr b="1" i="0" lang="en" sz="1300" u="none" cap="none" strike="noStrike">
                <a:solidFill>
                  <a:schemeClr val="lt2"/>
                </a:solidFill>
                <a:latin typeface="Arial"/>
                <a:ea typeface="Arial"/>
                <a:cs typeface="Arial"/>
                <a:sym typeface="Arial"/>
              </a:rPr>
              <a:t>Confusing?? </a:t>
            </a:r>
            <a:r>
              <a:rPr b="0" i="0" lang="en" sz="1300" u="none" cap="none" strike="noStrike">
                <a:solidFill>
                  <a:schemeClr val="lt2"/>
                </a:solidFill>
                <a:latin typeface="Arial"/>
                <a:ea typeface="Arial"/>
                <a:cs typeface="Arial"/>
                <a:sym typeface="Arial"/>
              </a:rPr>
              <a:t>Let’s plot it !!</a:t>
            </a:r>
            <a:endParaRPr b="0" i="0" sz="1300" u="none" cap="none" strike="noStrike">
              <a:solidFill>
                <a:schemeClr val="lt2"/>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67"/>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Other Distributions!</a:t>
            </a:r>
            <a:endParaRPr/>
          </a:p>
        </p:txBody>
      </p:sp>
      <p:sp>
        <p:nvSpPr>
          <p:cNvPr id="436" name="Google Shape;436;p6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400"/>
              </a:spcBef>
              <a:spcAft>
                <a:spcPts val="0"/>
              </a:spcAft>
              <a:buClr>
                <a:schemeClr val="dk2"/>
              </a:buClr>
              <a:buSzPts val="1100"/>
              <a:buFont typeface="Arial"/>
              <a:buNone/>
            </a:pPr>
            <a:r>
              <a:rPr lang="en" sz="1400">
                <a:solidFill>
                  <a:schemeClr val="dk2"/>
                </a:solidFill>
              </a:rPr>
              <a:t>There are still a lot of distributions that </a:t>
            </a:r>
            <a:r>
              <a:rPr b="1" lang="en" sz="1400">
                <a:solidFill>
                  <a:schemeClr val="dk2"/>
                </a:solidFill>
              </a:rPr>
              <a:t>NumPy</a:t>
            </a:r>
            <a:r>
              <a:rPr lang="en" sz="1400">
                <a:solidFill>
                  <a:schemeClr val="dk2"/>
                </a:solidFill>
              </a:rPr>
              <a:t> offers like:</a:t>
            </a:r>
            <a:endParaRPr sz="1400">
              <a:solidFill>
                <a:schemeClr val="dk2"/>
              </a:solidFill>
            </a:endParaRPr>
          </a:p>
          <a:p>
            <a:pPr indent="-317500" lvl="0" marL="457200" rtl="0" algn="l">
              <a:lnSpc>
                <a:spcPct val="115000"/>
              </a:lnSpc>
              <a:spcBef>
                <a:spcPts val="400"/>
              </a:spcBef>
              <a:spcAft>
                <a:spcPts val="0"/>
              </a:spcAft>
              <a:buClr>
                <a:schemeClr val="dk2"/>
              </a:buClr>
              <a:buSzPts val="1400"/>
              <a:buAutoNum type="arabicPeriod"/>
            </a:pPr>
            <a:r>
              <a:rPr b="1" lang="en" sz="1400">
                <a:solidFill>
                  <a:schemeClr val="dk2"/>
                </a:solidFill>
              </a:rPr>
              <a:t>np.random.weibull()</a:t>
            </a:r>
            <a:endParaRPr b="1" sz="1400">
              <a:solidFill>
                <a:schemeClr val="dk2"/>
              </a:solidFill>
            </a:endParaRPr>
          </a:p>
          <a:p>
            <a:pPr indent="-317500" lvl="0" marL="457200" rtl="0" algn="l">
              <a:lnSpc>
                <a:spcPct val="115000"/>
              </a:lnSpc>
              <a:spcBef>
                <a:spcPts val="0"/>
              </a:spcBef>
              <a:spcAft>
                <a:spcPts val="0"/>
              </a:spcAft>
              <a:buClr>
                <a:schemeClr val="dk2"/>
              </a:buClr>
              <a:buSzPts val="1400"/>
              <a:buAutoNum type="arabicPeriod"/>
            </a:pPr>
            <a:r>
              <a:rPr b="1" lang="en" sz="1400">
                <a:solidFill>
                  <a:schemeClr val="dk2"/>
                </a:solidFill>
              </a:rPr>
              <a:t>np.random.poisson()</a:t>
            </a:r>
            <a:endParaRPr b="1" sz="1400">
              <a:solidFill>
                <a:schemeClr val="dk2"/>
              </a:solidFill>
            </a:endParaRPr>
          </a:p>
          <a:p>
            <a:pPr indent="-317500" lvl="0" marL="457200" rtl="0" algn="l">
              <a:lnSpc>
                <a:spcPct val="115000"/>
              </a:lnSpc>
              <a:spcBef>
                <a:spcPts val="0"/>
              </a:spcBef>
              <a:spcAft>
                <a:spcPts val="0"/>
              </a:spcAft>
              <a:buClr>
                <a:schemeClr val="dk2"/>
              </a:buClr>
              <a:buSzPts val="1400"/>
              <a:buAutoNum type="arabicPeriod"/>
            </a:pPr>
            <a:r>
              <a:rPr b="1" lang="en" sz="1400">
                <a:solidFill>
                  <a:schemeClr val="dk2"/>
                </a:solidFill>
              </a:rPr>
              <a:t>np.random.binomial()</a:t>
            </a:r>
            <a:endParaRPr b="1" sz="1400">
              <a:solidFill>
                <a:schemeClr val="dk2"/>
              </a:solidFill>
            </a:endParaRPr>
          </a:p>
          <a:p>
            <a:pPr indent="-317500" lvl="0" marL="457200" rtl="0" algn="l">
              <a:lnSpc>
                <a:spcPct val="115000"/>
              </a:lnSpc>
              <a:spcBef>
                <a:spcPts val="0"/>
              </a:spcBef>
              <a:spcAft>
                <a:spcPts val="0"/>
              </a:spcAft>
              <a:buClr>
                <a:schemeClr val="dk2"/>
              </a:buClr>
              <a:buSzPts val="1400"/>
              <a:buAutoNum type="arabicPeriod"/>
            </a:pPr>
            <a:r>
              <a:rPr b="1" lang="en" sz="1400">
                <a:solidFill>
                  <a:schemeClr val="dk2"/>
                </a:solidFill>
              </a:rPr>
              <a:t>np.random.uniform()</a:t>
            </a:r>
            <a:endParaRPr b="1" sz="1400">
              <a:solidFill>
                <a:schemeClr val="dk2"/>
              </a:solidFill>
            </a:endParaRPr>
          </a:p>
          <a:p>
            <a:pPr indent="-317500" lvl="0" marL="457200" rtl="0" algn="l">
              <a:lnSpc>
                <a:spcPct val="115000"/>
              </a:lnSpc>
              <a:spcBef>
                <a:spcPts val="0"/>
              </a:spcBef>
              <a:spcAft>
                <a:spcPts val="0"/>
              </a:spcAft>
              <a:buClr>
                <a:schemeClr val="dk2"/>
              </a:buClr>
              <a:buSzPts val="1400"/>
              <a:buAutoNum type="arabicPeriod"/>
            </a:pPr>
            <a:r>
              <a:rPr b="1" lang="en" sz="1400">
                <a:solidFill>
                  <a:schemeClr val="dk2"/>
                </a:solidFill>
              </a:rPr>
              <a:t>etc.,</a:t>
            </a:r>
            <a:endParaRPr b="1" sz="1400">
              <a:solidFill>
                <a:schemeClr val="dk2"/>
              </a:solidFill>
            </a:endParaRPr>
          </a:p>
          <a:p>
            <a:pPr indent="0" lvl="0" marL="0" rtl="0" algn="l">
              <a:lnSpc>
                <a:spcPct val="115000"/>
              </a:lnSpc>
              <a:spcBef>
                <a:spcPts val="1400"/>
              </a:spcBef>
              <a:spcAft>
                <a:spcPts val="0"/>
              </a:spcAft>
              <a:buClr>
                <a:schemeClr val="dk2"/>
              </a:buClr>
              <a:buSzPts val="1100"/>
              <a:buFont typeface="Arial"/>
              <a:buNone/>
            </a:pPr>
            <a:r>
              <a:t/>
            </a:r>
            <a:endParaRPr>
              <a:solidFill>
                <a:schemeClr val="dk2"/>
              </a:solidFill>
            </a:endParaRPr>
          </a:p>
          <a:p>
            <a:pPr indent="457200" lvl="0" marL="457200" rtl="0" algn="l">
              <a:lnSpc>
                <a:spcPct val="115000"/>
              </a:lnSpc>
              <a:spcBef>
                <a:spcPts val="400"/>
              </a:spcBef>
              <a:spcAft>
                <a:spcPts val="1200"/>
              </a:spcAft>
              <a:buSzPts val="1800"/>
              <a:buNone/>
            </a:pPr>
            <a:r>
              <a:rPr b="1" lang="en" sz="2700"/>
              <a:t>These are left for you to explore !</a:t>
            </a:r>
            <a:br>
              <a:rPr b="1" lang="en" sz="2700"/>
            </a:br>
            <a:r>
              <a:rPr b="1" lang="en" sz="2700"/>
              <a:t>And stay tuned for the Math for ML session!</a:t>
            </a:r>
            <a:endParaRPr b="1" sz="2700"/>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68"/>
          <p:cNvSpPr txBox="1"/>
          <p:nvPr>
            <p:ph type="title"/>
          </p:nvPr>
        </p:nvSpPr>
        <p:spPr>
          <a:xfrm>
            <a:off x="969288" y="154850"/>
            <a:ext cx="2915100" cy="1466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 sz="6000"/>
              <a:t>Intro to </a:t>
            </a:r>
            <a:endParaRPr sz="6000"/>
          </a:p>
        </p:txBody>
      </p:sp>
      <p:pic>
        <p:nvPicPr>
          <p:cNvPr id="442" name="Google Shape;442;p68"/>
          <p:cNvPicPr preferRelativeResize="0"/>
          <p:nvPr/>
        </p:nvPicPr>
        <p:blipFill rotWithShape="1">
          <a:blip r:embed="rId3">
            <a:alphaModFix/>
          </a:blip>
          <a:srcRect b="0" l="0" r="0" t="0"/>
          <a:stretch/>
        </p:blipFill>
        <p:spPr>
          <a:xfrm>
            <a:off x="3802738" y="210925"/>
            <a:ext cx="4371975" cy="1047750"/>
          </a:xfrm>
          <a:prstGeom prst="rect">
            <a:avLst/>
          </a:prstGeom>
          <a:noFill/>
          <a:ln>
            <a:noFill/>
          </a:ln>
        </p:spPr>
      </p:pic>
      <p:pic>
        <p:nvPicPr>
          <p:cNvPr id="443" name="Google Shape;443;p68"/>
          <p:cNvPicPr preferRelativeResize="0"/>
          <p:nvPr/>
        </p:nvPicPr>
        <p:blipFill rotWithShape="1">
          <a:blip r:embed="rId4">
            <a:alphaModFix/>
          </a:blip>
          <a:srcRect b="0" l="0" r="0" t="0"/>
          <a:stretch/>
        </p:blipFill>
        <p:spPr>
          <a:xfrm>
            <a:off x="2234825" y="1682175"/>
            <a:ext cx="4674325" cy="281430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69"/>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Plotting - Let’s get started!</a:t>
            </a:r>
            <a:endParaRPr/>
          </a:p>
        </p:txBody>
      </p:sp>
      <p:sp>
        <p:nvSpPr>
          <p:cNvPr id="449" name="Google Shape;449;p6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9250" lvl="0" marL="457200" rtl="0" algn="l">
              <a:lnSpc>
                <a:spcPct val="115000"/>
              </a:lnSpc>
              <a:spcBef>
                <a:spcPts val="0"/>
              </a:spcBef>
              <a:spcAft>
                <a:spcPts val="0"/>
              </a:spcAft>
              <a:buSzPts val="1900"/>
              <a:buChar char="-"/>
            </a:pPr>
            <a:r>
              <a:rPr lang="en" sz="1400"/>
              <a:t>We use matplotlib for plotting figures in python.</a:t>
            </a:r>
            <a:endParaRPr sz="1400"/>
          </a:p>
          <a:p>
            <a:pPr indent="-342900" lvl="0" marL="457200" rtl="0" algn="l">
              <a:lnSpc>
                <a:spcPct val="115000"/>
              </a:lnSpc>
              <a:spcBef>
                <a:spcPts val="0"/>
              </a:spcBef>
              <a:spcAft>
                <a:spcPts val="0"/>
              </a:spcAft>
              <a:buSzPts val="1800"/>
              <a:buChar char="-"/>
            </a:pPr>
            <a:r>
              <a:rPr lang="en" sz="1400">
                <a:highlight>
                  <a:srgbClr val="FDFDFD"/>
                </a:highlight>
              </a:rPr>
              <a:t>Matplotlib is a comprehensive library for creating static, animated, and interactive visualizations in Python</a:t>
            </a:r>
            <a:r>
              <a:rPr lang="en">
                <a:solidFill>
                  <a:srgbClr val="464646"/>
                </a:solidFill>
                <a:highlight>
                  <a:srgbClr val="FDFDFD"/>
                </a:highlight>
                <a:latin typeface="Arial"/>
                <a:ea typeface="Arial"/>
                <a:cs typeface="Arial"/>
                <a:sym typeface="Arial"/>
              </a:rPr>
              <a:t>.</a:t>
            </a:r>
            <a:endParaRPr sz="1400"/>
          </a:p>
        </p:txBody>
      </p:sp>
      <p:pic>
        <p:nvPicPr>
          <p:cNvPr id="450" name="Google Shape;450;p69"/>
          <p:cNvPicPr preferRelativeResize="0"/>
          <p:nvPr/>
        </p:nvPicPr>
        <p:blipFill rotWithShape="1">
          <a:blip r:embed="rId3">
            <a:alphaModFix/>
          </a:blip>
          <a:srcRect b="0" l="0" r="0" t="0"/>
          <a:stretch/>
        </p:blipFill>
        <p:spPr>
          <a:xfrm>
            <a:off x="542300" y="2243050"/>
            <a:ext cx="8218426" cy="1144950"/>
          </a:xfrm>
          <a:prstGeom prst="rect">
            <a:avLst/>
          </a:prstGeom>
          <a:noFill/>
          <a:ln>
            <a:noFill/>
          </a:ln>
        </p:spPr>
      </p:pic>
      <p:sp>
        <p:nvSpPr>
          <p:cNvPr id="451" name="Google Shape;451;p69"/>
          <p:cNvSpPr txBox="1"/>
          <p:nvPr/>
        </p:nvSpPr>
        <p:spPr>
          <a:xfrm>
            <a:off x="311700" y="3520675"/>
            <a:ext cx="8520600" cy="877200"/>
          </a:xfrm>
          <a:prstGeom prst="rect">
            <a:avLst/>
          </a:prstGeom>
          <a:noFill/>
          <a:ln>
            <a:noFill/>
          </a:ln>
        </p:spPr>
        <p:txBody>
          <a:bodyPr anchorCtr="0" anchor="t" bIns="91425" lIns="91425" spcFirstLastPara="1" rIns="91425" wrap="square" tIns="91425">
            <a:spAutoFit/>
          </a:bodyPr>
          <a:lstStyle/>
          <a:p>
            <a:pPr indent="-323850" lvl="0" marL="457200" marR="0" rtl="0" algn="l">
              <a:lnSpc>
                <a:spcPct val="100000"/>
              </a:lnSpc>
              <a:spcBef>
                <a:spcPts val="0"/>
              </a:spcBef>
              <a:spcAft>
                <a:spcPts val="0"/>
              </a:spcAft>
              <a:buClr>
                <a:schemeClr val="lt2"/>
              </a:buClr>
              <a:buSzPts val="1500"/>
              <a:buFont typeface="Arial"/>
              <a:buChar char="-"/>
            </a:pPr>
            <a:r>
              <a:rPr b="1" i="0" lang="en" sz="1500" u="none" cap="none" strike="noStrike">
                <a:solidFill>
                  <a:schemeClr val="dk2"/>
                </a:solidFill>
                <a:latin typeface="Arial"/>
                <a:ea typeface="Arial"/>
                <a:cs typeface="Arial"/>
                <a:sym typeface="Arial"/>
              </a:rPr>
              <a:t>plt.hist(x,bins, density) :</a:t>
            </a:r>
            <a:r>
              <a:rPr b="0" i="0" lang="en" sz="1500" u="none" cap="none" strike="noStrike">
                <a:solidFill>
                  <a:schemeClr val="lt2"/>
                </a:solidFill>
                <a:latin typeface="Arial"/>
                <a:ea typeface="Arial"/>
                <a:cs typeface="Arial"/>
                <a:sym typeface="Arial"/>
              </a:rPr>
              <a:t> Plot the histogram of the data </a:t>
            </a:r>
            <a:endParaRPr b="0" i="0" sz="1500" u="none" cap="none" strike="noStrike">
              <a:solidFill>
                <a:schemeClr val="lt2"/>
              </a:solidFill>
              <a:latin typeface="Arial"/>
              <a:ea typeface="Arial"/>
              <a:cs typeface="Arial"/>
              <a:sym typeface="Arial"/>
            </a:endParaRPr>
          </a:p>
          <a:p>
            <a:pPr indent="-323850" lvl="0" marL="457200" marR="0" rtl="0" algn="l">
              <a:lnSpc>
                <a:spcPct val="100000"/>
              </a:lnSpc>
              <a:spcBef>
                <a:spcPts val="0"/>
              </a:spcBef>
              <a:spcAft>
                <a:spcPts val="0"/>
              </a:spcAft>
              <a:buClr>
                <a:schemeClr val="lt2"/>
              </a:buClr>
              <a:buSzPts val="1500"/>
              <a:buFont typeface="Arial"/>
              <a:buChar char="-"/>
            </a:pPr>
            <a:r>
              <a:rPr b="1" i="0" lang="en" sz="1500" u="none" cap="none" strike="noStrike">
                <a:solidFill>
                  <a:schemeClr val="dk2"/>
                </a:solidFill>
                <a:latin typeface="Arial"/>
                <a:ea typeface="Arial"/>
                <a:cs typeface="Arial"/>
                <a:sym typeface="Arial"/>
              </a:rPr>
              <a:t>plt.plot() :</a:t>
            </a:r>
            <a:r>
              <a:rPr b="1" i="0" lang="en" sz="1500" u="none" cap="none" strike="noStrike">
                <a:solidFill>
                  <a:schemeClr val="lt2"/>
                </a:solidFill>
                <a:latin typeface="Arial"/>
                <a:ea typeface="Arial"/>
                <a:cs typeface="Arial"/>
                <a:sym typeface="Arial"/>
              </a:rPr>
              <a:t> </a:t>
            </a:r>
            <a:r>
              <a:rPr b="0" i="0" lang="en" sz="1500" u="none" cap="none" strike="noStrike">
                <a:solidFill>
                  <a:schemeClr val="lt2"/>
                </a:solidFill>
                <a:latin typeface="Arial"/>
                <a:ea typeface="Arial"/>
                <a:cs typeface="Arial"/>
                <a:sym typeface="Arial"/>
              </a:rPr>
              <a:t>Plot the curve in the figure</a:t>
            </a:r>
            <a:endParaRPr b="0" i="0" sz="1500" u="none" cap="none" strike="noStrike">
              <a:solidFill>
                <a:schemeClr val="lt2"/>
              </a:solidFill>
              <a:latin typeface="Arial"/>
              <a:ea typeface="Arial"/>
              <a:cs typeface="Arial"/>
              <a:sym typeface="Arial"/>
            </a:endParaRPr>
          </a:p>
          <a:p>
            <a:pPr indent="-323850" lvl="0" marL="457200" marR="0" rtl="0" algn="l">
              <a:lnSpc>
                <a:spcPct val="100000"/>
              </a:lnSpc>
              <a:spcBef>
                <a:spcPts val="0"/>
              </a:spcBef>
              <a:spcAft>
                <a:spcPts val="0"/>
              </a:spcAft>
              <a:buClr>
                <a:schemeClr val="lt2"/>
              </a:buClr>
              <a:buSzPts val="1500"/>
              <a:buFont typeface="Arial"/>
              <a:buChar char="-"/>
            </a:pPr>
            <a:r>
              <a:rPr b="0" i="0" lang="en" sz="1500" u="none" cap="none" strike="noStrike">
                <a:solidFill>
                  <a:schemeClr val="lt2"/>
                </a:solidFill>
                <a:latin typeface="Arial"/>
                <a:ea typeface="Arial"/>
                <a:cs typeface="Arial"/>
                <a:sym typeface="Arial"/>
              </a:rPr>
              <a:t>We will see this in more details in the upcoming slides</a:t>
            </a:r>
            <a:endParaRPr b="0" i="0" sz="1500" u="none" cap="none" strike="noStrike">
              <a:solidFill>
                <a:schemeClr val="lt2"/>
              </a:solidFill>
              <a:latin typeface="Arial"/>
              <a:ea typeface="Arial"/>
              <a:cs typeface="Arial"/>
              <a:sym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70"/>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Gaussian Distribution - The Bell Curve! </a:t>
            </a:r>
            <a:endParaRPr/>
          </a:p>
        </p:txBody>
      </p:sp>
      <p:pic>
        <p:nvPicPr>
          <p:cNvPr id="457" name="Google Shape;457;p70"/>
          <p:cNvPicPr preferRelativeResize="0"/>
          <p:nvPr/>
        </p:nvPicPr>
        <p:blipFill rotWithShape="1">
          <a:blip r:embed="rId3">
            <a:alphaModFix/>
          </a:blip>
          <a:srcRect b="0" l="0" r="0" t="0"/>
          <a:stretch/>
        </p:blipFill>
        <p:spPr>
          <a:xfrm>
            <a:off x="1815975" y="1637450"/>
            <a:ext cx="4953000" cy="325755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7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Cricketing Analyst - Tutorials!</a:t>
            </a:r>
            <a:endParaRPr/>
          </a:p>
        </p:txBody>
      </p:sp>
      <p:sp>
        <p:nvSpPr>
          <p:cNvPr id="463" name="Google Shape;463;p7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Let’s plot some interesting data. </a:t>
            </a:r>
            <a:endParaRPr/>
          </a:p>
          <a:p>
            <a:pPr indent="-342900" lvl="0" marL="457200" rtl="0" algn="l">
              <a:lnSpc>
                <a:spcPct val="115000"/>
              </a:lnSpc>
              <a:spcBef>
                <a:spcPts val="0"/>
              </a:spcBef>
              <a:spcAft>
                <a:spcPts val="0"/>
              </a:spcAft>
              <a:buSzPts val="1800"/>
              <a:buChar char="-"/>
            </a:pPr>
            <a:r>
              <a:rPr lang="en"/>
              <a:t>I extracted out the scores of Virat Kohli in the last 6 ODI innings. Let begin our journey to Cricket Analyst and plot the data.</a:t>
            </a:r>
            <a:endParaRPr/>
          </a:p>
          <a:p>
            <a:pPr indent="-342900" lvl="0" marL="457200" rtl="0" algn="l">
              <a:lnSpc>
                <a:spcPct val="115000"/>
              </a:lnSpc>
              <a:spcBef>
                <a:spcPts val="0"/>
              </a:spcBef>
              <a:spcAft>
                <a:spcPts val="0"/>
              </a:spcAft>
              <a:buSzPts val="1800"/>
              <a:buChar char="-"/>
            </a:pPr>
            <a:r>
              <a:rPr b="1" lang="en"/>
              <a:t>plt.bar(x, height, width = 0.8, align = “center”) : </a:t>
            </a:r>
            <a:r>
              <a:rPr lang="en"/>
              <a:t>Plots the bar graph of the data x</a:t>
            </a:r>
            <a:endParaRPr/>
          </a:p>
          <a:p>
            <a:pPr indent="-342900" lvl="0" marL="457200" rtl="0" algn="l">
              <a:lnSpc>
                <a:spcPct val="115000"/>
              </a:lnSpc>
              <a:spcBef>
                <a:spcPts val="0"/>
              </a:spcBef>
              <a:spcAft>
                <a:spcPts val="0"/>
              </a:spcAft>
              <a:buSzPts val="1800"/>
              <a:buChar char="-"/>
            </a:pPr>
            <a:r>
              <a:rPr lang="en"/>
              <a:t>We generate the x using </a:t>
            </a:r>
            <a:r>
              <a:rPr b="1" lang="en"/>
              <a:t>np.linspace</a:t>
            </a:r>
            <a:r>
              <a:rPr lang="en"/>
              <a:t> and Virat score is the height of our bars.</a:t>
            </a:r>
            <a:endParaRPr/>
          </a:p>
        </p:txBody>
      </p:sp>
      <p:pic>
        <p:nvPicPr>
          <p:cNvPr id="464" name="Google Shape;464;p71"/>
          <p:cNvPicPr preferRelativeResize="0"/>
          <p:nvPr/>
        </p:nvPicPr>
        <p:blipFill rotWithShape="1">
          <a:blip r:embed="rId3">
            <a:alphaModFix/>
          </a:blip>
          <a:srcRect b="0" l="0" r="0" t="0"/>
          <a:stretch/>
        </p:blipFill>
        <p:spPr>
          <a:xfrm>
            <a:off x="571500" y="2512125"/>
            <a:ext cx="8001000" cy="2273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259025" y="146600"/>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Python Vs C/C++? Well, who is better?</a:t>
            </a:r>
            <a:br>
              <a:rPr lang="en"/>
            </a:br>
            <a:endParaRPr/>
          </a:p>
        </p:txBody>
      </p:sp>
      <p:sp>
        <p:nvSpPr>
          <p:cNvPr id="90" name="Google Shape;90;p18"/>
          <p:cNvSpPr txBox="1"/>
          <p:nvPr>
            <p:ph idx="1" type="body"/>
          </p:nvPr>
        </p:nvSpPr>
        <p:spPr>
          <a:xfrm>
            <a:off x="2072425" y="1152475"/>
            <a:ext cx="46959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91" name="Google Shape;91;p18"/>
          <p:cNvPicPr preferRelativeResize="0"/>
          <p:nvPr/>
        </p:nvPicPr>
        <p:blipFill rotWithShape="1">
          <a:blip r:embed="rId3">
            <a:alphaModFix/>
          </a:blip>
          <a:srcRect b="0" l="0" r="0" t="0"/>
          <a:stretch/>
        </p:blipFill>
        <p:spPr>
          <a:xfrm>
            <a:off x="1983600" y="868225"/>
            <a:ext cx="5176800" cy="39849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72"/>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Plotting - Important Functions</a:t>
            </a:r>
            <a:endParaRPr/>
          </a:p>
        </p:txBody>
      </p:sp>
      <p:sp>
        <p:nvSpPr>
          <p:cNvPr id="470" name="Google Shape;470;p7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55600" lvl="0" marL="457200" rtl="0" algn="l">
              <a:lnSpc>
                <a:spcPct val="115000"/>
              </a:lnSpc>
              <a:spcBef>
                <a:spcPts val="0"/>
              </a:spcBef>
              <a:spcAft>
                <a:spcPts val="0"/>
              </a:spcAft>
              <a:buSzPts val="2000"/>
              <a:buChar char="-"/>
            </a:pPr>
            <a:r>
              <a:rPr b="1" lang="en" sz="1500">
                <a:solidFill>
                  <a:schemeClr val="dk2"/>
                </a:solidFill>
              </a:rPr>
              <a:t>plt.title() </a:t>
            </a:r>
            <a:endParaRPr b="1" sz="1500">
              <a:solidFill>
                <a:schemeClr val="dk2"/>
              </a:solidFill>
            </a:endParaRPr>
          </a:p>
          <a:p>
            <a:pPr indent="-330200" lvl="1" marL="914400" rtl="0" algn="l">
              <a:lnSpc>
                <a:spcPct val="115000"/>
              </a:lnSpc>
              <a:spcBef>
                <a:spcPts val="0"/>
              </a:spcBef>
              <a:spcAft>
                <a:spcPts val="0"/>
              </a:spcAft>
              <a:buSzPts val="1600"/>
              <a:buChar char="-"/>
            </a:pPr>
            <a:r>
              <a:rPr b="1" lang="en" sz="1600"/>
              <a:t>gives a title to the graph</a:t>
            </a:r>
            <a:endParaRPr b="1" sz="1600"/>
          </a:p>
          <a:p>
            <a:pPr indent="-355600" lvl="0" marL="457200" rtl="0" algn="l">
              <a:lnSpc>
                <a:spcPct val="115000"/>
              </a:lnSpc>
              <a:spcBef>
                <a:spcPts val="0"/>
              </a:spcBef>
              <a:spcAft>
                <a:spcPts val="0"/>
              </a:spcAft>
              <a:buSzPts val="2000"/>
              <a:buChar char="-"/>
            </a:pPr>
            <a:r>
              <a:rPr b="1" lang="en" sz="1500">
                <a:solidFill>
                  <a:schemeClr val="dk2"/>
                </a:solidFill>
              </a:rPr>
              <a:t>plt.xlabel()</a:t>
            </a:r>
            <a:endParaRPr b="1" sz="1500">
              <a:solidFill>
                <a:schemeClr val="dk2"/>
              </a:solidFill>
            </a:endParaRPr>
          </a:p>
          <a:p>
            <a:pPr indent="-330200" lvl="1" marL="914400" rtl="0" algn="l">
              <a:lnSpc>
                <a:spcPct val="115000"/>
              </a:lnSpc>
              <a:spcBef>
                <a:spcPts val="0"/>
              </a:spcBef>
              <a:spcAft>
                <a:spcPts val="0"/>
              </a:spcAft>
              <a:buSzPts val="1600"/>
              <a:buChar char="-"/>
            </a:pPr>
            <a:r>
              <a:rPr b="1" lang="en" sz="1600"/>
              <a:t>gives a label to the x-axis</a:t>
            </a:r>
            <a:endParaRPr b="1" sz="1600"/>
          </a:p>
          <a:p>
            <a:pPr indent="-355600" lvl="0" marL="457200" rtl="0" algn="l">
              <a:lnSpc>
                <a:spcPct val="115000"/>
              </a:lnSpc>
              <a:spcBef>
                <a:spcPts val="0"/>
              </a:spcBef>
              <a:spcAft>
                <a:spcPts val="0"/>
              </a:spcAft>
              <a:buSzPts val="2000"/>
              <a:buChar char="-"/>
            </a:pPr>
            <a:r>
              <a:rPr b="1" lang="en" sz="1500">
                <a:solidFill>
                  <a:schemeClr val="dk2"/>
                </a:solidFill>
              </a:rPr>
              <a:t>plt.ylabel()</a:t>
            </a:r>
            <a:endParaRPr b="1" sz="1500">
              <a:solidFill>
                <a:schemeClr val="dk2"/>
              </a:solidFill>
            </a:endParaRPr>
          </a:p>
          <a:p>
            <a:pPr indent="-330200" lvl="1" marL="914400" rtl="0" algn="l">
              <a:lnSpc>
                <a:spcPct val="115000"/>
              </a:lnSpc>
              <a:spcBef>
                <a:spcPts val="0"/>
              </a:spcBef>
              <a:spcAft>
                <a:spcPts val="0"/>
              </a:spcAft>
              <a:buSzPts val="1600"/>
              <a:buChar char="-"/>
            </a:pPr>
            <a:r>
              <a:rPr b="1" lang="en" sz="1600"/>
              <a:t>gives a label to the y-axis</a:t>
            </a:r>
            <a:endParaRPr b="1" sz="1600"/>
          </a:p>
        </p:txBody>
      </p:sp>
      <p:pic>
        <p:nvPicPr>
          <p:cNvPr id="471" name="Google Shape;471;p72"/>
          <p:cNvPicPr preferRelativeResize="0"/>
          <p:nvPr/>
        </p:nvPicPr>
        <p:blipFill rotWithShape="1">
          <a:blip r:embed="rId3">
            <a:alphaModFix/>
          </a:blip>
          <a:srcRect b="0" l="0" r="0" t="0"/>
          <a:stretch/>
        </p:blipFill>
        <p:spPr>
          <a:xfrm>
            <a:off x="4053825" y="1661525"/>
            <a:ext cx="4627450" cy="240632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73"/>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The plt.plot() function!</a:t>
            </a:r>
            <a:endParaRPr/>
          </a:p>
        </p:txBody>
      </p:sp>
      <p:sp>
        <p:nvSpPr>
          <p:cNvPr id="477" name="Google Shape;477;p7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b="1" lang="en">
                <a:solidFill>
                  <a:schemeClr val="dk2"/>
                </a:solidFill>
              </a:rPr>
              <a:t>plt.plot(</a:t>
            </a:r>
            <a:r>
              <a:rPr b="1" lang="en">
                <a:solidFill>
                  <a:schemeClr val="dk2"/>
                </a:solidFill>
                <a:highlight>
                  <a:srgbClr val="FFFFFE"/>
                </a:highlight>
              </a:rPr>
              <a:t>x, y, color, marker, linestyle, linewidth, label</a:t>
            </a:r>
            <a:r>
              <a:rPr b="1" lang="en">
                <a:solidFill>
                  <a:schemeClr val="dk2"/>
                </a:solidFill>
              </a:rPr>
              <a:t>)</a:t>
            </a:r>
            <a:r>
              <a:rPr b="1" lang="en"/>
              <a:t> </a:t>
            </a:r>
            <a:endParaRPr b="1"/>
          </a:p>
          <a:p>
            <a:pPr indent="-317500" lvl="1" marL="914400" rtl="0" algn="l">
              <a:lnSpc>
                <a:spcPct val="115000"/>
              </a:lnSpc>
              <a:spcBef>
                <a:spcPts val="0"/>
              </a:spcBef>
              <a:spcAft>
                <a:spcPts val="0"/>
              </a:spcAft>
              <a:buSzPts val="1400"/>
              <a:buChar char="-"/>
            </a:pPr>
            <a:r>
              <a:rPr b="1" lang="en"/>
              <a:t>Plot y versus x as lines</a:t>
            </a:r>
            <a:br>
              <a:rPr b="1" lang="en"/>
            </a:br>
            <a:endParaRPr b="1"/>
          </a:p>
          <a:p>
            <a:pPr indent="-336550" lvl="0" marL="457200" rtl="0" algn="l">
              <a:lnSpc>
                <a:spcPct val="115000"/>
              </a:lnSpc>
              <a:spcBef>
                <a:spcPts val="0"/>
              </a:spcBef>
              <a:spcAft>
                <a:spcPts val="0"/>
              </a:spcAft>
              <a:buSzPts val="1700"/>
              <a:buChar char="-"/>
            </a:pPr>
            <a:r>
              <a:rPr lang="en" sz="1200"/>
              <a:t>Color - To specify a colour to our line plot</a:t>
            </a:r>
            <a:endParaRPr sz="1200"/>
          </a:p>
          <a:p>
            <a:pPr indent="-336550" lvl="0" marL="457200" rtl="0" algn="l">
              <a:lnSpc>
                <a:spcPct val="115000"/>
              </a:lnSpc>
              <a:spcBef>
                <a:spcPts val="0"/>
              </a:spcBef>
              <a:spcAft>
                <a:spcPts val="0"/>
              </a:spcAft>
              <a:buSzPts val="1700"/>
              <a:buChar char="-"/>
            </a:pPr>
            <a:r>
              <a:rPr lang="en" sz="1200"/>
              <a:t>Linestyle - To customize our line </a:t>
            </a:r>
            <a:endParaRPr sz="1200"/>
          </a:p>
          <a:p>
            <a:pPr indent="-336550" lvl="0" marL="457200" rtl="0" algn="l">
              <a:lnSpc>
                <a:spcPct val="115000"/>
              </a:lnSpc>
              <a:spcBef>
                <a:spcPts val="0"/>
              </a:spcBef>
              <a:spcAft>
                <a:spcPts val="0"/>
              </a:spcAft>
              <a:buSzPts val="1700"/>
              <a:buChar char="-"/>
            </a:pPr>
            <a:r>
              <a:rPr lang="en" sz="1200"/>
              <a:t>Linewidth - To customize our line width</a:t>
            </a:r>
            <a:endParaRPr sz="1200"/>
          </a:p>
          <a:p>
            <a:pPr indent="-336550" lvl="0" marL="457200" rtl="0" algn="l">
              <a:lnSpc>
                <a:spcPct val="115000"/>
              </a:lnSpc>
              <a:spcBef>
                <a:spcPts val="0"/>
              </a:spcBef>
              <a:spcAft>
                <a:spcPts val="0"/>
              </a:spcAft>
              <a:buSzPts val="1700"/>
              <a:buChar char="-"/>
            </a:pPr>
            <a:r>
              <a:rPr lang="en" sz="1200"/>
              <a:t>Label - To label our line</a:t>
            </a:r>
            <a:endParaRPr sz="1200"/>
          </a:p>
        </p:txBody>
      </p:sp>
      <p:pic>
        <p:nvPicPr>
          <p:cNvPr id="478" name="Google Shape;478;p73"/>
          <p:cNvPicPr preferRelativeResize="0"/>
          <p:nvPr/>
        </p:nvPicPr>
        <p:blipFill rotWithShape="1">
          <a:blip r:embed="rId3">
            <a:alphaModFix/>
          </a:blip>
          <a:srcRect b="0" l="0" r="51116" t="0"/>
          <a:stretch/>
        </p:blipFill>
        <p:spPr>
          <a:xfrm>
            <a:off x="4703950" y="2323863"/>
            <a:ext cx="3482776" cy="2073775"/>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74"/>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plt.grid()</a:t>
            </a:r>
            <a:endParaRPr/>
          </a:p>
        </p:txBody>
      </p:sp>
      <p:sp>
        <p:nvSpPr>
          <p:cNvPr id="484" name="Google Shape;484;p7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b="1" lang="en"/>
              <a:t>plt.grid() - Plots the gridlines in the graph</a:t>
            </a:r>
            <a:endParaRPr b="1"/>
          </a:p>
        </p:txBody>
      </p:sp>
      <p:pic>
        <p:nvPicPr>
          <p:cNvPr id="485" name="Google Shape;485;p74"/>
          <p:cNvPicPr preferRelativeResize="0"/>
          <p:nvPr/>
        </p:nvPicPr>
        <p:blipFill rotWithShape="1">
          <a:blip r:embed="rId3">
            <a:alphaModFix/>
          </a:blip>
          <a:srcRect b="0" l="0" r="0" t="0"/>
          <a:stretch/>
        </p:blipFill>
        <p:spPr>
          <a:xfrm>
            <a:off x="1473475" y="1495013"/>
            <a:ext cx="5600700" cy="3476625"/>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75"/>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Can we plot multiple plots in a single figure? Yes!</a:t>
            </a:r>
            <a:endParaRPr/>
          </a:p>
        </p:txBody>
      </p:sp>
      <p:sp>
        <p:nvSpPr>
          <p:cNvPr id="491" name="Google Shape;491;p7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b="1" lang="en"/>
              <a:t>Multiple plots in a single figure</a:t>
            </a:r>
            <a:endParaRPr b="1"/>
          </a:p>
        </p:txBody>
      </p:sp>
      <p:pic>
        <p:nvPicPr>
          <p:cNvPr id="492" name="Google Shape;492;p75"/>
          <p:cNvPicPr preferRelativeResize="0"/>
          <p:nvPr/>
        </p:nvPicPr>
        <p:blipFill rotWithShape="1">
          <a:blip r:embed="rId3">
            <a:alphaModFix/>
          </a:blip>
          <a:srcRect b="0" l="0" r="0" t="0"/>
          <a:stretch/>
        </p:blipFill>
        <p:spPr>
          <a:xfrm>
            <a:off x="336375" y="1778075"/>
            <a:ext cx="8471250" cy="322230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76"/>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lang="en" sz="2500"/>
              <a:t>plt.legend(): Yeah Virat is a legend, but this is different!</a:t>
            </a:r>
            <a:endParaRPr sz="2500"/>
          </a:p>
        </p:txBody>
      </p:sp>
      <p:sp>
        <p:nvSpPr>
          <p:cNvPr id="498" name="Google Shape;498;p7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b="1" lang="en"/>
              <a:t>plt.legend() - Plots the legend box in the figure</a:t>
            </a:r>
            <a:endParaRPr b="1"/>
          </a:p>
        </p:txBody>
      </p:sp>
      <p:pic>
        <p:nvPicPr>
          <p:cNvPr id="499" name="Google Shape;499;p76"/>
          <p:cNvPicPr preferRelativeResize="0"/>
          <p:nvPr/>
        </p:nvPicPr>
        <p:blipFill rotWithShape="1">
          <a:blip r:embed="rId3">
            <a:alphaModFix/>
          </a:blip>
          <a:srcRect b="0" l="0" r="0" t="0"/>
          <a:stretch/>
        </p:blipFill>
        <p:spPr>
          <a:xfrm>
            <a:off x="1580725" y="1550913"/>
            <a:ext cx="5162550" cy="3476625"/>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77"/>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lang="en" sz="2500"/>
              <a:t>Upcoming Legend? Tendulkar?? </a:t>
            </a:r>
            <a:r>
              <a:rPr lang="en" sz="2500" strike="sngStrike"/>
              <a:t>Sara </a:t>
            </a:r>
            <a:r>
              <a:rPr lang="en" sz="2500"/>
              <a:t>Shubman Gill</a:t>
            </a:r>
            <a:endParaRPr sz="2500"/>
          </a:p>
        </p:txBody>
      </p:sp>
      <p:sp>
        <p:nvSpPr>
          <p:cNvPr id="505" name="Google Shape;505;p7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b="1" lang="en" sz="1500">
                <a:solidFill>
                  <a:schemeClr val="dk2"/>
                </a:solidFill>
              </a:rPr>
              <a:t>Exercise Time! </a:t>
            </a:r>
            <a:br>
              <a:rPr b="1" lang="en"/>
            </a:br>
            <a:r>
              <a:rPr b="1" lang="en"/>
              <a:t>	Plot the bar graph of Shubman Gill’s scores</a:t>
            </a:r>
            <a:endParaRPr b="1"/>
          </a:p>
        </p:txBody>
      </p:sp>
      <p:pic>
        <p:nvPicPr>
          <p:cNvPr id="506" name="Google Shape;506;p77"/>
          <p:cNvPicPr preferRelativeResize="0"/>
          <p:nvPr/>
        </p:nvPicPr>
        <p:blipFill rotWithShape="1">
          <a:blip r:embed="rId3">
            <a:alphaModFix/>
          </a:blip>
          <a:srcRect b="0" l="0" r="0" t="0"/>
          <a:stretch/>
        </p:blipFill>
        <p:spPr>
          <a:xfrm>
            <a:off x="2028825" y="1863775"/>
            <a:ext cx="5086350" cy="270510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78"/>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Scatter Plots!</a:t>
            </a:r>
            <a:endParaRPr/>
          </a:p>
        </p:txBody>
      </p:sp>
      <p:sp>
        <p:nvSpPr>
          <p:cNvPr id="512" name="Google Shape;512;p7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b="1" lang="en">
                <a:solidFill>
                  <a:schemeClr val="dk2"/>
                </a:solidFill>
              </a:rPr>
              <a:t>plt.scatter(x, y, marker, color)</a:t>
            </a:r>
            <a:r>
              <a:rPr b="1" lang="en"/>
              <a:t> </a:t>
            </a:r>
            <a:endParaRPr b="1"/>
          </a:p>
          <a:p>
            <a:pPr indent="-317500" lvl="1" marL="914400" rtl="0" algn="l">
              <a:lnSpc>
                <a:spcPct val="115000"/>
              </a:lnSpc>
              <a:spcBef>
                <a:spcPts val="0"/>
              </a:spcBef>
              <a:spcAft>
                <a:spcPts val="0"/>
              </a:spcAft>
              <a:buSzPts val="1400"/>
              <a:buChar char="-"/>
            </a:pPr>
            <a:r>
              <a:rPr b="1" lang="en"/>
              <a:t>Plots the scatter plot of x v/s y with varying markers.</a:t>
            </a:r>
            <a:endParaRPr b="1"/>
          </a:p>
        </p:txBody>
      </p:sp>
      <p:pic>
        <p:nvPicPr>
          <p:cNvPr id="513" name="Google Shape;513;p78"/>
          <p:cNvPicPr preferRelativeResize="0"/>
          <p:nvPr/>
        </p:nvPicPr>
        <p:blipFill rotWithShape="1">
          <a:blip r:embed="rId3">
            <a:alphaModFix/>
          </a:blip>
          <a:srcRect b="0" l="0" r="0" t="0"/>
          <a:stretch/>
        </p:blipFill>
        <p:spPr>
          <a:xfrm>
            <a:off x="828675" y="1972313"/>
            <a:ext cx="7486650" cy="3019425"/>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79"/>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The Final Plot!</a:t>
            </a:r>
            <a:endParaRPr/>
          </a:p>
        </p:txBody>
      </p:sp>
      <p:pic>
        <p:nvPicPr>
          <p:cNvPr id="519" name="Google Shape;519;p79"/>
          <p:cNvPicPr preferRelativeResize="0"/>
          <p:nvPr/>
        </p:nvPicPr>
        <p:blipFill rotWithShape="1">
          <a:blip r:embed="rId3">
            <a:alphaModFix/>
          </a:blip>
          <a:srcRect b="0" l="0" r="0" t="0"/>
          <a:stretch/>
        </p:blipFill>
        <p:spPr>
          <a:xfrm>
            <a:off x="1972113" y="1406388"/>
            <a:ext cx="4733925" cy="3057525"/>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80"/>
          <p:cNvSpPr txBox="1"/>
          <p:nvPr>
            <p:ph type="title"/>
          </p:nvPr>
        </p:nvSpPr>
        <p:spPr>
          <a:xfrm>
            <a:off x="449101" y="644725"/>
            <a:ext cx="8245800" cy="1466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lang="en" sz="4900"/>
              <a:t>Functions and Gradients</a:t>
            </a:r>
            <a:endParaRPr sz="4900"/>
          </a:p>
        </p:txBody>
      </p:sp>
      <p:pic>
        <p:nvPicPr>
          <p:cNvPr id="525" name="Google Shape;525;p80"/>
          <p:cNvPicPr preferRelativeResize="0"/>
          <p:nvPr/>
        </p:nvPicPr>
        <p:blipFill rotWithShape="1">
          <a:blip r:embed="rId3">
            <a:alphaModFix/>
          </a:blip>
          <a:srcRect b="0" l="0" r="0" t="0"/>
          <a:stretch/>
        </p:blipFill>
        <p:spPr>
          <a:xfrm>
            <a:off x="285075" y="2110825"/>
            <a:ext cx="3659900" cy="2049550"/>
          </a:xfrm>
          <a:prstGeom prst="rect">
            <a:avLst/>
          </a:prstGeom>
          <a:noFill/>
          <a:ln>
            <a:noFill/>
          </a:ln>
        </p:spPr>
      </p:pic>
      <p:pic>
        <p:nvPicPr>
          <p:cNvPr id="526" name="Google Shape;526;p80"/>
          <p:cNvPicPr preferRelativeResize="0"/>
          <p:nvPr/>
        </p:nvPicPr>
        <p:blipFill rotWithShape="1">
          <a:blip r:embed="rId4">
            <a:alphaModFix/>
          </a:blip>
          <a:srcRect b="0" l="0" r="0" t="0"/>
          <a:stretch/>
        </p:blipFill>
        <p:spPr>
          <a:xfrm>
            <a:off x="5250575" y="2014575"/>
            <a:ext cx="2481563" cy="204955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8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lang="en" sz="2000"/>
              <a:t>Mathematical Functions - Wait, we gonna see Cal - 1? Absolutely not!</a:t>
            </a:r>
            <a:endParaRPr sz="2000"/>
          </a:p>
        </p:txBody>
      </p:sp>
      <p:sp>
        <p:nvSpPr>
          <p:cNvPr id="532" name="Google Shape;532;p8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1500"/>
              <a:t>Mathematical functions in numpy are special because they can be used to perform operations element-wise on either python lists or numpy arrays.</a:t>
            </a:r>
            <a:endParaRPr sz="1500"/>
          </a:p>
          <a:p>
            <a:pPr indent="0" lvl="0" marL="0" rtl="0" algn="l">
              <a:lnSpc>
                <a:spcPct val="115000"/>
              </a:lnSpc>
              <a:spcBef>
                <a:spcPts val="1200"/>
              </a:spcBef>
              <a:spcAft>
                <a:spcPts val="1200"/>
              </a:spcAft>
              <a:buSzPts val="1800"/>
              <a:buNone/>
            </a:pPr>
            <a:r>
              <a:t/>
            </a:r>
            <a:endParaRPr/>
          </a:p>
        </p:txBody>
      </p:sp>
      <p:pic>
        <p:nvPicPr>
          <p:cNvPr id="533" name="Google Shape;533;p81"/>
          <p:cNvPicPr preferRelativeResize="0"/>
          <p:nvPr/>
        </p:nvPicPr>
        <p:blipFill rotWithShape="1">
          <a:blip r:embed="rId3">
            <a:alphaModFix/>
          </a:blip>
          <a:srcRect b="0" l="0" r="0" t="0"/>
          <a:stretch/>
        </p:blipFill>
        <p:spPr>
          <a:xfrm>
            <a:off x="0" y="1879837"/>
            <a:ext cx="9144001" cy="29983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422750" y="271025"/>
            <a:ext cx="69075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Python wins??? Wait, not yet!</a:t>
            </a:r>
            <a:endParaRPr/>
          </a:p>
        </p:txBody>
      </p:sp>
      <p:pic>
        <p:nvPicPr>
          <p:cNvPr id="97" name="Google Shape;97;p19"/>
          <p:cNvPicPr preferRelativeResize="0"/>
          <p:nvPr/>
        </p:nvPicPr>
        <p:blipFill rotWithShape="1">
          <a:blip r:embed="rId3">
            <a:alphaModFix/>
          </a:blip>
          <a:srcRect b="0" l="0" r="0" t="0"/>
          <a:stretch/>
        </p:blipFill>
        <p:spPr>
          <a:xfrm>
            <a:off x="1978500" y="1076475"/>
            <a:ext cx="5187001" cy="3714776"/>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82"/>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Trig Functions!</a:t>
            </a:r>
            <a:endParaRPr/>
          </a:p>
        </p:txBody>
      </p:sp>
      <p:sp>
        <p:nvSpPr>
          <p:cNvPr id="539" name="Google Shape;539;p8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2"/>
              </a:buClr>
              <a:buSzPts val="1100"/>
              <a:buFont typeface="Arial"/>
              <a:buNone/>
            </a:pPr>
            <a:r>
              <a:rPr b="1" lang="en">
                <a:solidFill>
                  <a:schemeClr val="dk2"/>
                </a:solidFill>
              </a:rPr>
              <a:t>.sin(), .cos(), .tan()</a:t>
            </a:r>
            <a:endParaRPr b="1">
              <a:solidFill>
                <a:schemeClr val="dk2"/>
              </a:solidFill>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1200"/>
              </a:spcAft>
              <a:buClr>
                <a:schemeClr val="dk2"/>
              </a:buClr>
              <a:buSzPts val="1100"/>
              <a:buFont typeface="Arial"/>
              <a:buNone/>
            </a:pPr>
            <a:r>
              <a:rPr b="1" lang="en">
                <a:solidFill>
                  <a:schemeClr val="dk2"/>
                </a:solidFill>
              </a:rPr>
              <a:t>.arcsin(), .arccos(), .arctan()</a:t>
            </a:r>
            <a:endParaRPr b="1">
              <a:solidFill>
                <a:schemeClr val="dk2"/>
              </a:solidFill>
            </a:endParaRPr>
          </a:p>
        </p:txBody>
      </p:sp>
      <p:pic>
        <p:nvPicPr>
          <p:cNvPr id="540" name="Google Shape;540;p82"/>
          <p:cNvPicPr preferRelativeResize="0"/>
          <p:nvPr/>
        </p:nvPicPr>
        <p:blipFill rotWithShape="1">
          <a:blip r:embed="rId3">
            <a:alphaModFix/>
          </a:blip>
          <a:srcRect b="0" l="0" r="0" t="0"/>
          <a:stretch/>
        </p:blipFill>
        <p:spPr>
          <a:xfrm>
            <a:off x="480351" y="1532150"/>
            <a:ext cx="2368975" cy="1524675"/>
          </a:xfrm>
          <a:prstGeom prst="rect">
            <a:avLst/>
          </a:prstGeom>
          <a:noFill/>
          <a:ln>
            <a:noFill/>
          </a:ln>
        </p:spPr>
      </p:pic>
      <p:pic>
        <p:nvPicPr>
          <p:cNvPr id="541" name="Google Shape;541;p82"/>
          <p:cNvPicPr preferRelativeResize="0"/>
          <p:nvPr/>
        </p:nvPicPr>
        <p:blipFill rotWithShape="1">
          <a:blip r:embed="rId4">
            <a:alphaModFix/>
          </a:blip>
          <a:srcRect b="0" l="0" r="0" t="0"/>
          <a:stretch/>
        </p:blipFill>
        <p:spPr>
          <a:xfrm>
            <a:off x="3405875" y="1282738"/>
            <a:ext cx="2545900" cy="1635700"/>
          </a:xfrm>
          <a:prstGeom prst="rect">
            <a:avLst/>
          </a:prstGeom>
          <a:noFill/>
          <a:ln>
            <a:noFill/>
          </a:ln>
        </p:spPr>
      </p:pic>
      <p:pic>
        <p:nvPicPr>
          <p:cNvPr id="542" name="Google Shape;542;p82"/>
          <p:cNvPicPr preferRelativeResize="0"/>
          <p:nvPr/>
        </p:nvPicPr>
        <p:blipFill rotWithShape="1">
          <a:blip r:embed="rId5">
            <a:alphaModFix/>
          </a:blip>
          <a:srcRect b="0" l="0" r="0" t="0"/>
          <a:stretch/>
        </p:blipFill>
        <p:spPr>
          <a:xfrm>
            <a:off x="480350" y="3333750"/>
            <a:ext cx="1928404" cy="1635700"/>
          </a:xfrm>
          <a:prstGeom prst="rect">
            <a:avLst/>
          </a:prstGeom>
          <a:noFill/>
          <a:ln>
            <a:noFill/>
          </a:ln>
        </p:spPr>
      </p:pic>
      <p:pic>
        <p:nvPicPr>
          <p:cNvPr id="543" name="Google Shape;543;p82"/>
          <p:cNvPicPr preferRelativeResize="0"/>
          <p:nvPr/>
        </p:nvPicPr>
        <p:blipFill rotWithShape="1">
          <a:blip r:embed="rId6">
            <a:alphaModFix/>
          </a:blip>
          <a:srcRect b="0" l="0" r="0" t="0"/>
          <a:stretch/>
        </p:blipFill>
        <p:spPr>
          <a:xfrm>
            <a:off x="3377488" y="3279350"/>
            <a:ext cx="2602675" cy="1744500"/>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83"/>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Trigonometric functions</a:t>
            </a:r>
            <a:endParaRPr/>
          </a:p>
        </p:txBody>
      </p:sp>
      <p:sp>
        <p:nvSpPr>
          <p:cNvPr id="549" name="Google Shape;549;p8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2"/>
              </a:buClr>
              <a:buSzPts val="1100"/>
              <a:buFont typeface="Arial"/>
              <a:buNone/>
            </a:pPr>
            <a:r>
              <a:rPr b="1" lang="en">
                <a:solidFill>
                  <a:schemeClr val="dk2"/>
                </a:solidFill>
              </a:rPr>
              <a:t>.sinh(), .cosh(), .tanh()</a:t>
            </a:r>
            <a:endParaRPr b="1">
              <a:solidFill>
                <a:schemeClr val="dk2"/>
              </a:solidFill>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rPr b="1" lang="en">
                <a:solidFill>
                  <a:schemeClr val="dk2"/>
                </a:solidFill>
              </a:rPr>
              <a:t>.degree(), .radian()</a:t>
            </a:r>
            <a:endParaRPr b="1">
              <a:solidFill>
                <a:schemeClr val="dk2"/>
              </a:solidFill>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1200"/>
              </a:spcAft>
              <a:buClr>
                <a:schemeClr val="dk2"/>
              </a:buClr>
              <a:buSzPts val="1100"/>
              <a:buFont typeface="Arial"/>
              <a:buNone/>
            </a:pPr>
            <a:r>
              <a:t/>
            </a:r>
            <a:endParaRPr/>
          </a:p>
        </p:txBody>
      </p:sp>
      <p:pic>
        <p:nvPicPr>
          <p:cNvPr id="550" name="Google Shape;550;p83"/>
          <p:cNvPicPr preferRelativeResize="0"/>
          <p:nvPr/>
        </p:nvPicPr>
        <p:blipFill rotWithShape="1">
          <a:blip r:embed="rId3">
            <a:alphaModFix/>
          </a:blip>
          <a:srcRect b="0" l="0" r="0" t="0"/>
          <a:stretch/>
        </p:blipFill>
        <p:spPr>
          <a:xfrm>
            <a:off x="483050" y="1509721"/>
            <a:ext cx="1828125" cy="1455950"/>
          </a:xfrm>
          <a:prstGeom prst="rect">
            <a:avLst/>
          </a:prstGeom>
          <a:noFill/>
          <a:ln>
            <a:noFill/>
          </a:ln>
        </p:spPr>
      </p:pic>
      <p:pic>
        <p:nvPicPr>
          <p:cNvPr id="551" name="Google Shape;551;p83"/>
          <p:cNvPicPr preferRelativeResize="0"/>
          <p:nvPr/>
        </p:nvPicPr>
        <p:blipFill rotWithShape="1">
          <a:blip r:embed="rId4">
            <a:alphaModFix/>
          </a:blip>
          <a:srcRect b="0" l="0" r="0" t="0"/>
          <a:stretch/>
        </p:blipFill>
        <p:spPr>
          <a:xfrm>
            <a:off x="3417867" y="1366850"/>
            <a:ext cx="2971383" cy="1909075"/>
          </a:xfrm>
          <a:prstGeom prst="rect">
            <a:avLst/>
          </a:prstGeom>
          <a:noFill/>
          <a:ln>
            <a:noFill/>
          </a:ln>
        </p:spPr>
      </p:pic>
      <p:pic>
        <p:nvPicPr>
          <p:cNvPr id="552" name="Google Shape;552;p83"/>
          <p:cNvPicPr preferRelativeResize="0"/>
          <p:nvPr/>
        </p:nvPicPr>
        <p:blipFill rotWithShape="1">
          <a:blip r:embed="rId5">
            <a:alphaModFix/>
          </a:blip>
          <a:srcRect b="0" l="0" r="0" t="0"/>
          <a:stretch/>
        </p:blipFill>
        <p:spPr>
          <a:xfrm>
            <a:off x="563325" y="3406975"/>
            <a:ext cx="1828125" cy="1131322"/>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84"/>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Logarithmic functions</a:t>
            </a:r>
            <a:endParaRPr/>
          </a:p>
        </p:txBody>
      </p:sp>
      <p:sp>
        <p:nvSpPr>
          <p:cNvPr id="558" name="Google Shape;558;p8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2"/>
              </a:buClr>
              <a:buSzPts val="1100"/>
              <a:buFont typeface="Arial"/>
              <a:buNone/>
            </a:pPr>
            <a:r>
              <a:rPr lang="en"/>
              <a:t>.log(), .log2(), .log10()</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1200"/>
              </a:spcAft>
              <a:buClr>
                <a:schemeClr val="dk2"/>
              </a:buClr>
              <a:buSzPts val="1100"/>
              <a:buFont typeface="Arial"/>
              <a:buNone/>
            </a:pPr>
            <a:r>
              <a:rPr lang="en"/>
              <a:t>.exp(), .exp2()</a:t>
            </a:r>
            <a:endParaRPr/>
          </a:p>
        </p:txBody>
      </p:sp>
      <p:pic>
        <p:nvPicPr>
          <p:cNvPr id="559" name="Google Shape;559;p84"/>
          <p:cNvPicPr preferRelativeResize="0"/>
          <p:nvPr/>
        </p:nvPicPr>
        <p:blipFill rotWithShape="1">
          <a:blip r:embed="rId3">
            <a:alphaModFix/>
          </a:blip>
          <a:srcRect b="0" l="0" r="0" t="0"/>
          <a:stretch/>
        </p:blipFill>
        <p:spPr>
          <a:xfrm>
            <a:off x="478300" y="1619248"/>
            <a:ext cx="1910200" cy="1254575"/>
          </a:xfrm>
          <a:prstGeom prst="rect">
            <a:avLst/>
          </a:prstGeom>
          <a:noFill/>
          <a:ln>
            <a:noFill/>
          </a:ln>
        </p:spPr>
      </p:pic>
      <p:pic>
        <p:nvPicPr>
          <p:cNvPr id="560" name="Google Shape;560;p84"/>
          <p:cNvPicPr preferRelativeResize="0"/>
          <p:nvPr/>
        </p:nvPicPr>
        <p:blipFill rotWithShape="1">
          <a:blip r:embed="rId4">
            <a:alphaModFix/>
          </a:blip>
          <a:srcRect b="0" l="0" r="0" t="0"/>
          <a:stretch/>
        </p:blipFill>
        <p:spPr>
          <a:xfrm>
            <a:off x="476125" y="3473225"/>
            <a:ext cx="1668376" cy="1095650"/>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85"/>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Additional functions</a:t>
            </a:r>
            <a:endParaRPr/>
          </a:p>
        </p:txBody>
      </p:sp>
      <p:sp>
        <p:nvSpPr>
          <p:cNvPr id="566" name="Google Shape;566;p8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2"/>
              </a:buClr>
              <a:buSzPts val="1100"/>
              <a:buFont typeface="Arial"/>
              <a:buNone/>
            </a:pPr>
            <a:r>
              <a:rPr lang="en"/>
              <a:t>.around(), .floor(), .ceil()</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rPr lang="en"/>
              <a:t>.mod(a,b)</a:t>
            </a:r>
            <a:endParaRPr/>
          </a:p>
          <a:p>
            <a:pPr indent="0" lvl="0" marL="0" rtl="0" algn="l">
              <a:lnSpc>
                <a:spcPct val="115000"/>
              </a:lnSpc>
              <a:spcBef>
                <a:spcPts val="1200"/>
              </a:spcBef>
              <a:spcAft>
                <a:spcPts val="1200"/>
              </a:spcAft>
              <a:buClr>
                <a:schemeClr val="dk2"/>
              </a:buClr>
              <a:buSzPts val="1100"/>
              <a:buFont typeface="Arial"/>
              <a:buNone/>
            </a:pPr>
            <a:r>
              <a:rPr lang="en"/>
              <a:t>Modulo function, prints remainder of elements in a with those in b element wise.</a:t>
            </a:r>
            <a:endParaRPr/>
          </a:p>
        </p:txBody>
      </p:sp>
      <p:pic>
        <p:nvPicPr>
          <p:cNvPr id="567" name="Google Shape;567;p85"/>
          <p:cNvPicPr preferRelativeResize="0"/>
          <p:nvPr/>
        </p:nvPicPr>
        <p:blipFill rotWithShape="1">
          <a:blip r:embed="rId3">
            <a:alphaModFix/>
          </a:blip>
          <a:srcRect b="0" l="0" r="0" t="0"/>
          <a:stretch/>
        </p:blipFill>
        <p:spPr>
          <a:xfrm>
            <a:off x="401425" y="1521250"/>
            <a:ext cx="2090725" cy="1554250"/>
          </a:xfrm>
          <a:prstGeom prst="rect">
            <a:avLst/>
          </a:prstGeom>
          <a:noFill/>
          <a:ln>
            <a:noFill/>
          </a:ln>
        </p:spPr>
      </p:pic>
      <p:pic>
        <p:nvPicPr>
          <p:cNvPr id="568" name="Google Shape;568;p85"/>
          <p:cNvPicPr preferRelativeResize="0"/>
          <p:nvPr/>
        </p:nvPicPr>
        <p:blipFill rotWithShape="1">
          <a:blip r:embed="rId4">
            <a:alphaModFix/>
          </a:blip>
          <a:srcRect b="0" l="0" r="0" t="0"/>
          <a:stretch/>
        </p:blipFill>
        <p:spPr>
          <a:xfrm>
            <a:off x="401425" y="3817500"/>
            <a:ext cx="1760375" cy="954525"/>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86"/>
          <p:cNvSpPr txBox="1"/>
          <p:nvPr>
            <p:ph idx="1" type="body"/>
          </p:nvPr>
        </p:nvSpPr>
        <p:spPr>
          <a:xfrm>
            <a:off x="311700" y="363300"/>
            <a:ext cx="8520600" cy="42057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2"/>
              </a:buClr>
              <a:buSzPts val="1100"/>
              <a:buFont typeface="Arial"/>
              <a:buNone/>
            </a:pPr>
            <a:r>
              <a:rPr lang="en"/>
              <a:t>.max(), .min()</a:t>
            </a:r>
            <a:endParaRPr/>
          </a:p>
          <a:p>
            <a:pPr indent="0" lvl="0" marL="0" rtl="0" algn="l">
              <a:lnSpc>
                <a:spcPct val="115000"/>
              </a:lnSpc>
              <a:spcBef>
                <a:spcPts val="1200"/>
              </a:spcBef>
              <a:spcAft>
                <a:spcPts val="0"/>
              </a:spcAft>
              <a:buClr>
                <a:schemeClr val="dk2"/>
              </a:buClr>
              <a:buSzPts val="1100"/>
              <a:buFont typeface="Arial"/>
              <a:buNone/>
            </a:pPr>
            <a:r>
              <a:rPr lang="en"/>
              <a:t>The maximum/minimum element in an array.</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rPr lang="en"/>
              <a:t>.add(), .subtract(), .multiply(), .divide()</a:t>
            </a:r>
            <a:endParaRPr/>
          </a:p>
          <a:p>
            <a:pPr indent="0" lvl="0" marL="0" rtl="0" algn="l">
              <a:lnSpc>
                <a:spcPct val="115000"/>
              </a:lnSpc>
              <a:spcBef>
                <a:spcPts val="1200"/>
              </a:spcBef>
              <a:spcAft>
                <a:spcPts val="0"/>
              </a:spcAft>
              <a:buClr>
                <a:schemeClr val="dk2"/>
              </a:buClr>
              <a:buSzPts val="1100"/>
              <a:buFont typeface="Arial"/>
              <a:buNone/>
            </a:pPr>
            <a:r>
              <a:rPr lang="en"/>
              <a:t>Add, subtract, multiply, or divide two numpy arrays element wise.</a:t>
            </a:r>
            <a:endParaRPr/>
          </a:p>
          <a:p>
            <a:pPr indent="0" lvl="0" marL="0" rtl="0" algn="l">
              <a:lnSpc>
                <a:spcPct val="115000"/>
              </a:lnSpc>
              <a:spcBef>
                <a:spcPts val="1200"/>
              </a:spcBef>
              <a:spcAft>
                <a:spcPts val="1200"/>
              </a:spcAft>
              <a:buClr>
                <a:schemeClr val="dk2"/>
              </a:buClr>
              <a:buSzPts val="1100"/>
              <a:buFont typeface="Arial"/>
              <a:buNone/>
            </a:pPr>
            <a:r>
              <a:t/>
            </a:r>
            <a:endParaRPr/>
          </a:p>
        </p:txBody>
      </p:sp>
      <p:pic>
        <p:nvPicPr>
          <p:cNvPr id="574" name="Google Shape;574;p86"/>
          <p:cNvPicPr preferRelativeResize="0"/>
          <p:nvPr/>
        </p:nvPicPr>
        <p:blipFill rotWithShape="1">
          <a:blip r:embed="rId3">
            <a:alphaModFix/>
          </a:blip>
          <a:srcRect b="5410" l="0" r="0" t="0"/>
          <a:stretch/>
        </p:blipFill>
        <p:spPr>
          <a:xfrm>
            <a:off x="403550" y="2992875"/>
            <a:ext cx="3531726" cy="1891375"/>
          </a:xfrm>
          <a:prstGeom prst="rect">
            <a:avLst/>
          </a:prstGeom>
          <a:noFill/>
          <a:ln>
            <a:noFill/>
          </a:ln>
        </p:spPr>
      </p:pic>
      <p:pic>
        <p:nvPicPr>
          <p:cNvPr id="575" name="Google Shape;575;p86"/>
          <p:cNvPicPr preferRelativeResize="0"/>
          <p:nvPr/>
        </p:nvPicPr>
        <p:blipFill rotWithShape="1">
          <a:blip r:embed="rId4">
            <a:alphaModFix/>
          </a:blip>
          <a:srcRect b="0" l="0" r="0" t="0"/>
          <a:stretch/>
        </p:blipFill>
        <p:spPr>
          <a:xfrm>
            <a:off x="403547" y="1023222"/>
            <a:ext cx="1855750" cy="1113450"/>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87"/>
          <p:cNvSpPr txBox="1"/>
          <p:nvPr>
            <p:ph idx="1" type="body"/>
          </p:nvPr>
        </p:nvSpPr>
        <p:spPr>
          <a:xfrm>
            <a:off x="311700" y="302075"/>
            <a:ext cx="8520600" cy="42669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0"/>
              </a:spcAft>
              <a:buClr>
                <a:schemeClr val="dk2"/>
              </a:buClr>
              <a:buSzPts val="1100"/>
              <a:buFont typeface="Arial"/>
              <a:buNone/>
            </a:pPr>
            <a:r>
              <a:rPr lang="en"/>
              <a:t>.conj(), .isreal()</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rPr lang="en"/>
              <a:t>.maximum, .minimum</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0"/>
              </a:spcAft>
              <a:buClr>
                <a:schemeClr val="dk2"/>
              </a:buClr>
              <a:buSzPts val="1100"/>
              <a:buFont typeface="Arial"/>
              <a:buNone/>
            </a:pPr>
            <a:r>
              <a:t/>
            </a:r>
            <a:endParaRPr/>
          </a:p>
          <a:p>
            <a:pPr indent="0" lvl="0" marL="0" rtl="0" algn="l">
              <a:lnSpc>
                <a:spcPct val="115000"/>
              </a:lnSpc>
              <a:spcBef>
                <a:spcPts val="1200"/>
              </a:spcBef>
              <a:spcAft>
                <a:spcPts val="1200"/>
              </a:spcAft>
              <a:buClr>
                <a:schemeClr val="dk2"/>
              </a:buClr>
              <a:buSzPts val="1100"/>
              <a:buFont typeface="Arial"/>
              <a:buNone/>
            </a:pPr>
            <a:r>
              <a:t/>
            </a:r>
            <a:endParaRPr/>
          </a:p>
        </p:txBody>
      </p:sp>
      <p:pic>
        <p:nvPicPr>
          <p:cNvPr id="581" name="Google Shape;581;p87"/>
          <p:cNvPicPr preferRelativeResize="0"/>
          <p:nvPr/>
        </p:nvPicPr>
        <p:blipFill rotWithShape="1">
          <a:blip r:embed="rId3">
            <a:alphaModFix/>
          </a:blip>
          <a:srcRect b="0" l="1931" r="0" t="0"/>
          <a:stretch/>
        </p:blipFill>
        <p:spPr>
          <a:xfrm>
            <a:off x="359225" y="873575"/>
            <a:ext cx="2411900" cy="1698175"/>
          </a:xfrm>
          <a:prstGeom prst="rect">
            <a:avLst/>
          </a:prstGeom>
          <a:noFill/>
          <a:ln>
            <a:noFill/>
          </a:ln>
        </p:spPr>
      </p:pic>
      <p:pic>
        <p:nvPicPr>
          <p:cNvPr id="582" name="Google Shape;582;p87"/>
          <p:cNvPicPr preferRelativeResize="0"/>
          <p:nvPr/>
        </p:nvPicPr>
        <p:blipFill rotWithShape="1">
          <a:blip r:embed="rId4">
            <a:alphaModFix/>
          </a:blip>
          <a:srcRect b="0" l="0" r="0" t="0"/>
          <a:stretch/>
        </p:blipFill>
        <p:spPr>
          <a:xfrm>
            <a:off x="403763" y="3204488"/>
            <a:ext cx="2476500" cy="1590675"/>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88"/>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 few interesting functions</a:t>
            </a:r>
            <a:endParaRPr/>
          </a:p>
        </p:txBody>
      </p:sp>
      <p:sp>
        <p:nvSpPr>
          <p:cNvPr id="588" name="Google Shape;588;p88"/>
          <p:cNvSpPr txBox="1"/>
          <p:nvPr>
            <p:ph idx="1" type="body"/>
          </p:nvPr>
        </p:nvSpPr>
        <p:spPr>
          <a:xfrm>
            <a:off x="311700" y="1152475"/>
            <a:ext cx="8520600" cy="527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.cbrt() - returns the cube root of a number.</a:t>
            </a:r>
            <a:endParaRPr/>
          </a:p>
        </p:txBody>
      </p:sp>
      <p:sp>
        <p:nvSpPr>
          <p:cNvPr id="589" name="Google Shape;589;p88"/>
          <p:cNvSpPr txBox="1"/>
          <p:nvPr/>
        </p:nvSpPr>
        <p:spPr>
          <a:xfrm>
            <a:off x="430675" y="4333200"/>
            <a:ext cx="7511100" cy="615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1200"/>
              </a:spcAft>
              <a:buClr>
                <a:schemeClr val="dk2"/>
              </a:buClr>
              <a:buSzPts val="1100"/>
              <a:buFont typeface="Arial"/>
              <a:buNone/>
            </a:pPr>
            <a:r>
              <a:rPr b="0" i="0" lang="en" sz="1300" u="none" cap="none" strike="noStrike">
                <a:solidFill>
                  <a:schemeClr val="lt2"/>
                </a:solidFill>
                <a:latin typeface="Arial"/>
                <a:ea typeface="Arial"/>
                <a:cs typeface="Arial"/>
                <a:sym typeface="Arial"/>
              </a:rPr>
              <a:t>It is one of the few ways in python that allows you to take the real cube root of a negative number - Most functions return the complex root instead.</a:t>
            </a:r>
            <a:endParaRPr b="0" i="0" sz="1400" u="none" cap="none" strike="noStrike">
              <a:solidFill>
                <a:srgbClr val="000000"/>
              </a:solidFill>
              <a:latin typeface="Arial"/>
              <a:ea typeface="Arial"/>
              <a:cs typeface="Arial"/>
              <a:sym typeface="Arial"/>
            </a:endParaRPr>
          </a:p>
        </p:txBody>
      </p:sp>
      <p:pic>
        <p:nvPicPr>
          <p:cNvPr id="590" name="Google Shape;590;p88"/>
          <p:cNvPicPr preferRelativeResize="0"/>
          <p:nvPr/>
        </p:nvPicPr>
        <p:blipFill rotWithShape="1">
          <a:blip r:embed="rId3">
            <a:alphaModFix/>
          </a:blip>
          <a:srcRect b="0" l="0" r="0" t="0"/>
          <a:stretch/>
        </p:blipFill>
        <p:spPr>
          <a:xfrm>
            <a:off x="621850" y="1763925"/>
            <a:ext cx="1990725" cy="1095375"/>
          </a:xfrm>
          <a:prstGeom prst="rect">
            <a:avLst/>
          </a:prstGeom>
          <a:noFill/>
          <a:ln>
            <a:noFill/>
          </a:ln>
        </p:spPr>
      </p:pic>
      <p:pic>
        <p:nvPicPr>
          <p:cNvPr id="591" name="Google Shape;591;p88"/>
          <p:cNvPicPr preferRelativeResize="0"/>
          <p:nvPr/>
        </p:nvPicPr>
        <p:blipFill rotWithShape="1">
          <a:blip r:embed="rId4">
            <a:alphaModFix/>
          </a:blip>
          <a:srcRect b="37915" l="0" r="0" t="0"/>
          <a:stretch/>
        </p:blipFill>
        <p:spPr>
          <a:xfrm>
            <a:off x="621850" y="3039600"/>
            <a:ext cx="3962400" cy="615000"/>
          </a:xfrm>
          <a:prstGeom prst="rect">
            <a:avLst/>
          </a:prstGeom>
          <a:noFill/>
          <a:ln>
            <a:noFill/>
          </a:ln>
        </p:spPr>
      </p:pic>
      <p:pic>
        <p:nvPicPr>
          <p:cNvPr id="592" name="Google Shape;592;p88"/>
          <p:cNvPicPr preferRelativeResize="0"/>
          <p:nvPr/>
        </p:nvPicPr>
        <p:blipFill rotWithShape="1">
          <a:blip r:embed="rId4">
            <a:alphaModFix/>
          </a:blip>
          <a:srcRect b="0" l="0" r="0" t="52008"/>
          <a:stretch/>
        </p:blipFill>
        <p:spPr>
          <a:xfrm>
            <a:off x="609600" y="3554800"/>
            <a:ext cx="3962400" cy="475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8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89"/>
          <p:cNvSpPr txBox="1"/>
          <p:nvPr>
            <p:ph idx="1" type="body"/>
          </p:nvPr>
        </p:nvSpPr>
        <p:spPr>
          <a:xfrm>
            <a:off x="311700" y="628650"/>
            <a:ext cx="8520600" cy="4184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.where()</a:t>
            </a:r>
            <a:endParaRPr/>
          </a:p>
          <a:p>
            <a:pPr indent="0" lvl="0" marL="0" rtl="0" algn="l">
              <a:lnSpc>
                <a:spcPct val="115000"/>
              </a:lnSpc>
              <a:spcBef>
                <a:spcPts val="1200"/>
              </a:spcBef>
              <a:spcAft>
                <a:spcPts val="0"/>
              </a:spcAft>
              <a:buSzPts val="1800"/>
              <a:buNone/>
            </a:pPr>
            <a:r>
              <a:rPr lang="en"/>
              <a:t>Allows you to set your own conditions and returns result from the first array if true, else returns the value from the second array.</a:t>
            </a:r>
            <a:endParaRPr/>
          </a:p>
          <a:p>
            <a:pPr indent="0" lvl="0" marL="0" rtl="0" algn="l">
              <a:lnSpc>
                <a:spcPct val="115000"/>
              </a:lnSpc>
              <a:spcBef>
                <a:spcPts val="1200"/>
              </a:spcBef>
              <a:spcAft>
                <a:spcPts val="1200"/>
              </a:spcAft>
              <a:buSzPts val="1800"/>
              <a:buNone/>
            </a:pPr>
            <a:r>
              <a:t/>
            </a:r>
            <a:endParaRPr/>
          </a:p>
        </p:txBody>
      </p:sp>
      <p:pic>
        <p:nvPicPr>
          <p:cNvPr id="598" name="Google Shape;598;p89"/>
          <p:cNvPicPr preferRelativeResize="0"/>
          <p:nvPr/>
        </p:nvPicPr>
        <p:blipFill rotWithShape="1">
          <a:blip r:embed="rId3">
            <a:alphaModFix/>
          </a:blip>
          <a:srcRect b="0" l="0" r="0" t="0"/>
          <a:stretch/>
        </p:blipFill>
        <p:spPr>
          <a:xfrm>
            <a:off x="691238" y="1947863"/>
            <a:ext cx="3800475" cy="2124075"/>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90"/>
          <p:cNvSpPr txBox="1"/>
          <p:nvPr>
            <p:ph type="title"/>
          </p:nvPr>
        </p:nvSpPr>
        <p:spPr>
          <a:xfrm>
            <a:off x="311700" y="168250"/>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Gradients</a:t>
            </a:r>
            <a:endParaRPr/>
          </a:p>
        </p:txBody>
      </p:sp>
      <p:sp>
        <p:nvSpPr>
          <p:cNvPr id="604" name="Google Shape;604;p90"/>
          <p:cNvSpPr txBox="1"/>
          <p:nvPr>
            <p:ph idx="1" type="body"/>
          </p:nvPr>
        </p:nvSpPr>
        <p:spPr>
          <a:xfrm>
            <a:off x="311700" y="71362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np.gradient(fx,x) will output the approximate gradient calculated using numpy arrays of f(x) and x.</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t/>
            </a:r>
            <a:endParaRPr/>
          </a:p>
        </p:txBody>
      </p:sp>
      <p:pic>
        <p:nvPicPr>
          <p:cNvPr id="605" name="Google Shape;605;p90"/>
          <p:cNvPicPr preferRelativeResize="0"/>
          <p:nvPr/>
        </p:nvPicPr>
        <p:blipFill rotWithShape="1">
          <a:blip r:embed="rId3">
            <a:alphaModFix/>
          </a:blip>
          <a:srcRect b="0" l="0" r="0" t="0"/>
          <a:stretch/>
        </p:blipFill>
        <p:spPr>
          <a:xfrm>
            <a:off x="0" y="1410552"/>
            <a:ext cx="9144001" cy="984646"/>
          </a:xfrm>
          <a:prstGeom prst="rect">
            <a:avLst/>
          </a:prstGeom>
          <a:noFill/>
          <a:ln>
            <a:noFill/>
          </a:ln>
        </p:spPr>
      </p:pic>
      <p:pic>
        <p:nvPicPr>
          <p:cNvPr id="606" name="Google Shape;606;p90"/>
          <p:cNvPicPr preferRelativeResize="0"/>
          <p:nvPr/>
        </p:nvPicPr>
        <p:blipFill rotWithShape="1">
          <a:blip r:embed="rId4">
            <a:alphaModFix/>
          </a:blip>
          <a:srcRect b="0" l="0" r="0" t="0"/>
          <a:stretch/>
        </p:blipFill>
        <p:spPr>
          <a:xfrm>
            <a:off x="0" y="2571750"/>
            <a:ext cx="9144001" cy="2362651"/>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91"/>
          <p:cNvSpPr txBox="1"/>
          <p:nvPr>
            <p:ph idx="1" type="body"/>
          </p:nvPr>
        </p:nvSpPr>
        <p:spPr>
          <a:xfrm>
            <a:off x="251725" y="4026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Since gradients are calculated mathematically, they do have inaccuracies - but thankfully, they are rather low.</a:t>
            </a:r>
            <a:endParaRPr/>
          </a:p>
          <a:p>
            <a:pPr indent="0" lvl="0" marL="0" rtl="0" algn="l">
              <a:lnSpc>
                <a:spcPct val="115000"/>
              </a:lnSpc>
              <a:spcBef>
                <a:spcPts val="1200"/>
              </a:spcBef>
              <a:spcAft>
                <a:spcPts val="1200"/>
              </a:spcAft>
              <a:buSzPts val="1800"/>
              <a:buNone/>
            </a:pPr>
            <a:r>
              <a:t/>
            </a:r>
            <a:endParaRPr/>
          </a:p>
        </p:txBody>
      </p:sp>
      <p:pic>
        <p:nvPicPr>
          <p:cNvPr id="612" name="Google Shape;612;p91"/>
          <p:cNvPicPr preferRelativeResize="0"/>
          <p:nvPr/>
        </p:nvPicPr>
        <p:blipFill rotWithShape="1">
          <a:blip r:embed="rId3">
            <a:alphaModFix/>
          </a:blip>
          <a:srcRect b="0" l="0" r="0" t="0"/>
          <a:stretch/>
        </p:blipFill>
        <p:spPr>
          <a:xfrm>
            <a:off x="195925" y="1013850"/>
            <a:ext cx="7400972" cy="4037800"/>
          </a:xfrm>
          <a:prstGeom prst="rect">
            <a:avLst/>
          </a:prstGeom>
          <a:noFill/>
          <a:ln>
            <a:noFill/>
          </a:ln>
        </p:spPr>
      </p:pic>
      <p:pic>
        <p:nvPicPr>
          <p:cNvPr id="613" name="Google Shape;613;p91"/>
          <p:cNvPicPr preferRelativeResize="0"/>
          <p:nvPr/>
        </p:nvPicPr>
        <p:blipFill rotWithShape="1">
          <a:blip r:embed="rId4">
            <a:alphaModFix/>
          </a:blip>
          <a:srcRect b="0" l="0" r="0" t="0"/>
          <a:stretch/>
        </p:blipFill>
        <p:spPr>
          <a:xfrm>
            <a:off x="4493775" y="1179725"/>
            <a:ext cx="4106050" cy="3153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1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No strings attached!</a:t>
            </a:r>
            <a:endParaRPr/>
          </a:p>
        </p:txBody>
      </p:sp>
      <p:sp>
        <p:nvSpPr>
          <p:cNvPr id="103" name="Google Shape;103;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1150">
                <a:solidFill>
                  <a:schemeClr val="dk2"/>
                </a:solidFill>
                <a:highlight>
                  <a:srgbClr val="FFFFFF"/>
                </a:highlight>
                <a:latin typeface="Verdana"/>
                <a:ea typeface="Verdana"/>
                <a:cs typeface="Verdana"/>
                <a:sym typeface="Verdana"/>
              </a:rPr>
              <a:t>Strings in python are surrounded by either single quotation marks, or double quotation marks.</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0"/>
              </a:spcAft>
              <a:buSzPts val="1800"/>
              <a:buNone/>
            </a:pPr>
            <a:r>
              <a:rPr b="1" lang="en" sz="1150">
                <a:solidFill>
                  <a:schemeClr val="dk2"/>
                </a:solidFill>
                <a:highlight>
                  <a:srgbClr val="FFFFFF"/>
                </a:highlight>
                <a:latin typeface="Verdana"/>
                <a:ea typeface="Verdana"/>
                <a:cs typeface="Verdana"/>
                <a:sym typeface="Verdana"/>
              </a:rPr>
              <a:t>Slicing</a:t>
            </a:r>
            <a:r>
              <a:rPr lang="en" sz="1150">
                <a:solidFill>
                  <a:schemeClr val="dk2"/>
                </a:solidFill>
                <a:highlight>
                  <a:srgbClr val="FFFFFF"/>
                </a:highlight>
                <a:latin typeface="Verdana"/>
                <a:ea typeface="Verdana"/>
                <a:cs typeface="Verdana"/>
                <a:sym typeface="Verdana"/>
              </a:rPr>
              <a:t>: Return a range of characters by using the slice syntax.</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1200"/>
              </a:spcAft>
              <a:buSzPts val="1800"/>
              <a:buNone/>
            </a:pPr>
            <a:r>
              <a:t/>
            </a:r>
            <a:endParaRPr sz="1150">
              <a:solidFill>
                <a:schemeClr val="dk2"/>
              </a:solidFill>
              <a:highlight>
                <a:srgbClr val="FFFFFF"/>
              </a:highlight>
              <a:latin typeface="Verdana"/>
              <a:ea typeface="Verdana"/>
              <a:cs typeface="Verdana"/>
              <a:sym typeface="Verdana"/>
            </a:endParaRPr>
          </a:p>
        </p:txBody>
      </p:sp>
      <p:pic>
        <p:nvPicPr>
          <p:cNvPr id="104" name="Google Shape;104;p20"/>
          <p:cNvPicPr preferRelativeResize="0"/>
          <p:nvPr/>
        </p:nvPicPr>
        <p:blipFill rotWithShape="1">
          <a:blip r:embed="rId3">
            <a:alphaModFix/>
          </a:blip>
          <a:srcRect b="0" l="0" r="0" t="0"/>
          <a:stretch/>
        </p:blipFill>
        <p:spPr>
          <a:xfrm>
            <a:off x="1511725" y="2076300"/>
            <a:ext cx="5510249" cy="2729825"/>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92"/>
          <p:cNvSpPr txBox="1"/>
          <p:nvPr>
            <p:ph type="title"/>
          </p:nvPr>
        </p:nvSpPr>
        <p:spPr>
          <a:xfrm>
            <a:off x="236775" y="644725"/>
            <a:ext cx="8776500" cy="146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891"/>
              <a:buNone/>
            </a:pPr>
            <a:r>
              <a:rPr lang="en" sz="3509"/>
              <a:t>Matrix Operations and Transformations</a:t>
            </a:r>
            <a:endParaRPr sz="3509"/>
          </a:p>
        </p:txBody>
      </p:sp>
      <p:pic>
        <p:nvPicPr>
          <p:cNvPr id="619" name="Google Shape;619;p92"/>
          <p:cNvPicPr preferRelativeResize="0"/>
          <p:nvPr/>
        </p:nvPicPr>
        <p:blipFill rotWithShape="1">
          <a:blip r:embed="rId3">
            <a:alphaModFix/>
          </a:blip>
          <a:srcRect b="0" l="0" r="0" t="0"/>
          <a:stretch/>
        </p:blipFill>
        <p:spPr>
          <a:xfrm>
            <a:off x="530000" y="1997900"/>
            <a:ext cx="3646025" cy="2041775"/>
          </a:xfrm>
          <a:prstGeom prst="rect">
            <a:avLst/>
          </a:prstGeom>
          <a:noFill/>
          <a:ln>
            <a:noFill/>
          </a:ln>
        </p:spPr>
      </p:pic>
      <p:pic>
        <p:nvPicPr>
          <p:cNvPr id="620" name="Google Shape;620;p92"/>
          <p:cNvPicPr preferRelativeResize="0"/>
          <p:nvPr/>
        </p:nvPicPr>
        <p:blipFill rotWithShape="1">
          <a:blip r:embed="rId4">
            <a:alphaModFix/>
          </a:blip>
          <a:srcRect b="0" l="0" r="0" t="0"/>
          <a:stretch/>
        </p:blipFill>
        <p:spPr>
          <a:xfrm>
            <a:off x="4400550" y="2067600"/>
            <a:ext cx="4558400" cy="1710875"/>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93"/>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Matrices or Multi-Dimensional Arrays</a:t>
            </a:r>
            <a:endParaRPr/>
          </a:p>
        </p:txBody>
      </p:sp>
      <p:sp>
        <p:nvSpPr>
          <p:cNvPr id="626" name="Google Shape;626;p93"/>
          <p:cNvSpPr txBox="1"/>
          <p:nvPr>
            <p:ph idx="1" type="body"/>
          </p:nvPr>
        </p:nvSpPr>
        <p:spPr>
          <a:xfrm>
            <a:off x="311700" y="1152475"/>
            <a:ext cx="49020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400"/>
              </a:spcBef>
              <a:spcAft>
                <a:spcPts val="0"/>
              </a:spcAft>
              <a:buSzPts val="1800"/>
              <a:buNone/>
            </a:pPr>
            <a:r>
              <a:rPr b="1" lang="en" sz="1900">
                <a:solidFill>
                  <a:schemeClr val="dk2"/>
                </a:solidFill>
                <a:latin typeface="Arial"/>
                <a:ea typeface="Arial"/>
                <a:cs typeface="Arial"/>
                <a:sym typeface="Arial"/>
              </a:rPr>
              <a:t>Let's cover some basic functions to create numpy matrices</a:t>
            </a:r>
            <a:endParaRPr b="1" sz="1900">
              <a:solidFill>
                <a:schemeClr val="dk2"/>
              </a:solidFill>
              <a:latin typeface="Arial"/>
              <a:ea typeface="Arial"/>
              <a:cs typeface="Arial"/>
              <a:sym typeface="Arial"/>
            </a:endParaRPr>
          </a:p>
          <a:p>
            <a:pPr indent="0" lvl="0" marL="0" rtl="0" algn="l">
              <a:lnSpc>
                <a:spcPct val="115000"/>
              </a:lnSpc>
              <a:spcBef>
                <a:spcPts val="1400"/>
              </a:spcBef>
              <a:spcAft>
                <a:spcPts val="0"/>
              </a:spcAft>
              <a:buClr>
                <a:schemeClr val="dk2"/>
              </a:buClr>
              <a:buSzPts val="1100"/>
              <a:buFont typeface="Arial"/>
              <a:buNone/>
            </a:pPr>
            <a:r>
              <a:t/>
            </a:r>
            <a:endParaRPr b="1" sz="1900">
              <a:solidFill>
                <a:schemeClr val="dk2"/>
              </a:solidFill>
              <a:latin typeface="Arial"/>
              <a:ea typeface="Arial"/>
              <a:cs typeface="Arial"/>
              <a:sym typeface="Arial"/>
            </a:endParaRPr>
          </a:p>
          <a:p>
            <a:pPr indent="-355600" lvl="0" marL="457200" rtl="0" algn="l">
              <a:lnSpc>
                <a:spcPct val="115000"/>
              </a:lnSpc>
              <a:spcBef>
                <a:spcPts val="1200"/>
              </a:spcBef>
              <a:spcAft>
                <a:spcPts val="0"/>
              </a:spcAft>
              <a:buClr>
                <a:schemeClr val="dk2"/>
              </a:buClr>
              <a:buSzPts val="2000"/>
              <a:buFont typeface="Arial"/>
              <a:buAutoNum type="arabicPeriod"/>
            </a:pPr>
            <a:r>
              <a:rPr lang="en" sz="2000">
                <a:solidFill>
                  <a:schemeClr val="dk2"/>
                </a:solidFill>
              </a:rPr>
              <a:t>Matrices from 2D or 3D or ND Lists.</a:t>
            </a:r>
            <a:endParaRPr sz="2000">
              <a:solidFill>
                <a:schemeClr val="dk2"/>
              </a:solidFill>
            </a:endParaRPr>
          </a:p>
          <a:p>
            <a:pPr indent="-330200" lvl="0" marL="457200" rtl="0" algn="l">
              <a:lnSpc>
                <a:spcPct val="115000"/>
              </a:lnSpc>
              <a:spcBef>
                <a:spcPts val="0"/>
              </a:spcBef>
              <a:spcAft>
                <a:spcPts val="0"/>
              </a:spcAft>
              <a:buClr>
                <a:schemeClr val="dk2"/>
              </a:buClr>
              <a:buSzPts val="1600"/>
              <a:buFont typeface="Arial"/>
              <a:buAutoNum type="arabicPeriod"/>
            </a:pPr>
            <a:r>
              <a:rPr lang="en" sz="2000">
                <a:solidFill>
                  <a:schemeClr val="dk2"/>
                </a:solidFill>
              </a:rPr>
              <a:t>O</a:t>
            </a:r>
            <a:r>
              <a:rPr lang="en" sz="2000">
                <a:solidFill>
                  <a:schemeClr val="dk2"/>
                </a:solidFill>
                <a:latin typeface="Arial"/>
                <a:ea typeface="Arial"/>
                <a:cs typeface="Arial"/>
                <a:sym typeface="Arial"/>
              </a:rPr>
              <a:t>nes, </a:t>
            </a:r>
            <a:r>
              <a:rPr lang="en" sz="2000">
                <a:solidFill>
                  <a:schemeClr val="dk2"/>
                </a:solidFill>
              </a:rPr>
              <a:t>Z</a:t>
            </a:r>
            <a:r>
              <a:rPr lang="en" sz="2000">
                <a:solidFill>
                  <a:schemeClr val="dk2"/>
                </a:solidFill>
                <a:latin typeface="Arial"/>
                <a:ea typeface="Arial"/>
                <a:cs typeface="Arial"/>
                <a:sym typeface="Arial"/>
              </a:rPr>
              <a:t>eros,and </a:t>
            </a:r>
            <a:r>
              <a:rPr lang="en" sz="2000">
                <a:solidFill>
                  <a:schemeClr val="dk2"/>
                </a:solidFill>
              </a:rPr>
              <a:t>I</a:t>
            </a:r>
            <a:r>
              <a:rPr lang="en" sz="2000">
                <a:solidFill>
                  <a:schemeClr val="dk2"/>
                </a:solidFill>
                <a:latin typeface="Arial"/>
                <a:ea typeface="Arial"/>
                <a:cs typeface="Arial"/>
                <a:sym typeface="Arial"/>
              </a:rPr>
              <a:t>dentity</a:t>
            </a:r>
            <a:r>
              <a:rPr lang="en" sz="2000">
                <a:solidFill>
                  <a:schemeClr val="dk2"/>
                </a:solidFill>
              </a:rPr>
              <a:t>.</a:t>
            </a:r>
            <a:endParaRPr/>
          </a:p>
        </p:txBody>
      </p:sp>
      <p:pic>
        <p:nvPicPr>
          <p:cNvPr id="627" name="Google Shape;627;p93"/>
          <p:cNvPicPr preferRelativeResize="0"/>
          <p:nvPr/>
        </p:nvPicPr>
        <p:blipFill rotWithShape="1">
          <a:blip r:embed="rId3">
            <a:alphaModFix/>
          </a:blip>
          <a:srcRect b="0" l="0" r="0" t="0"/>
          <a:stretch/>
        </p:blipFill>
        <p:spPr>
          <a:xfrm>
            <a:off x="5591975" y="1152475"/>
            <a:ext cx="2792425" cy="3416401"/>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94"/>
          <p:cNvSpPr txBox="1"/>
          <p:nvPr/>
        </p:nvSpPr>
        <p:spPr>
          <a:xfrm>
            <a:off x="5204700" y="2002200"/>
            <a:ext cx="3627600" cy="1139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lt2"/>
                </a:solidFill>
                <a:latin typeface="Arial"/>
                <a:ea typeface="Arial"/>
                <a:cs typeface="Arial"/>
                <a:sym typeface="Arial"/>
              </a:rPr>
              <a:t>array() Method:</a:t>
            </a:r>
            <a:endParaRPr b="1" i="0" sz="2000" u="none" cap="none" strike="noStrike">
              <a:solidFill>
                <a:schemeClr val="l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2"/>
                </a:solidFill>
                <a:latin typeface="Arial"/>
                <a:ea typeface="Arial"/>
                <a:cs typeface="Arial"/>
                <a:sym typeface="Arial"/>
              </a:rPr>
              <a:t>It takes a 2D or 3D or ND List and returns a Numpy Multidimensional Array or Matrix.</a:t>
            </a:r>
            <a:endParaRPr b="0" i="0" sz="1400" u="none" cap="none" strike="noStrike">
              <a:solidFill>
                <a:schemeClr val="lt2"/>
              </a:solidFill>
              <a:latin typeface="Arial"/>
              <a:ea typeface="Arial"/>
              <a:cs typeface="Arial"/>
              <a:sym typeface="Arial"/>
            </a:endParaRPr>
          </a:p>
        </p:txBody>
      </p:sp>
      <p:sp>
        <p:nvSpPr>
          <p:cNvPr id="633" name="Google Shape;633;p94"/>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lang="en" sz="2600"/>
              <a:t>Creating Matrices using NumPy array method</a:t>
            </a:r>
            <a:endParaRPr sz="2700"/>
          </a:p>
        </p:txBody>
      </p:sp>
      <p:pic>
        <p:nvPicPr>
          <p:cNvPr id="634" name="Google Shape;634;p94"/>
          <p:cNvPicPr preferRelativeResize="0"/>
          <p:nvPr/>
        </p:nvPicPr>
        <p:blipFill rotWithShape="1">
          <a:blip r:embed="rId3">
            <a:alphaModFix/>
          </a:blip>
          <a:srcRect b="0" l="0" r="0" t="0"/>
          <a:stretch/>
        </p:blipFill>
        <p:spPr>
          <a:xfrm>
            <a:off x="311700" y="1121338"/>
            <a:ext cx="4280057" cy="3770274"/>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95"/>
          <p:cNvSpPr txBox="1"/>
          <p:nvPr/>
        </p:nvSpPr>
        <p:spPr>
          <a:xfrm>
            <a:off x="6628025" y="1068425"/>
            <a:ext cx="22044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lt2"/>
                </a:solidFill>
                <a:latin typeface="Arial"/>
                <a:ea typeface="Arial"/>
                <a:cs typeface="Arial"/>
                <a:sym typeface="Arial"/>
              </a:rPr>
              <a:t>zeros():</a:t>
            </a:r>
            <a:endParaRPr b="1" i="0" sz="1400" u="none" cap="none" strike="noStrike">
              <a:solidFill>
                <a:schemeClr val="l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2"/>
                </a:solidFill>
                <a:latin typeface="Arial"/>
                <a:ea typeface="Arial"/>
                <a:cs typeface="Arial"/>
                <a:sym typeface="Arial"/>
              </a:rPr>
              <a:t>Returns a Numpy Array of all zeros of given shape.</a:t>
            </a:r>
            <a:endParaRPr b="0" i="0" sz="1400" u="none" cap="none" strike="noStrike">
              <a:solidFill>
                <a:schemeClr val="lt2"/>
              </a:solidFill>
              <a:latin typeface="Arial"/>
              <a:ea typeface="Arial"/>
              <a:cs typeface="Arial"/>
              <a:sym typeface="Arial"/>
            </a:endParaRPr>
          </a:p>
        </p:txBody>
      </p:sp>
      <p:sp>
        <p:nvSpPr>
          <p:cNvPr id="640" name="Google Shape;640;p95"/>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7146"/>
              <a:buNone/>
            </a:pPr>
            <a:r>
              <a:rPr lang="en"/>
              <a:t>Creating Matrices using NumPy Functions</a:t>
            </a:r>
            <a:endParaRPr sz="3111"/>
          </a:p>
        </p:txBody>
      </p:sp>
      <p:pic>
        <p:nvPicPr>
          <p:cNvPr id="641" name="Google Shape;641;p95"/>
          <p:cNvPicPr preferRelativeResize="0"/>
          <p:nvPr/>
        </p:nvPicPr>
        <p:blipFill rotWithShape="1">
          <a:blip r:embed="rId3">
            <a:alphaModFix/>
          </a:blip>
          <a:srcRect b="0" l="0" r="0" t="0"/>
          <a:stretch/>
        </p:blipFill>
        <p:spPr>
          <a:xfrm>
            <a:off x="623838" y="1152475"/>
            <a:ext cx="5876925" cy="990600"/>
          </a:xfrm>
          <a:prstGeom prst="rect">
            <a:avLst/>
          </a:prstGeom>
          <a:noFill/>
          <a:ln>
            <a:noFill/>
          </a:ln>
        </p:spPr>
      </p:pic>
      <p:pic>
        <p:nvPicPr>
          <p:cNvPr id="642" name="Google Shape;642;p95"/>
          <p:cNvPicPr preferRelativeResize="0"/>
          <p:nvPr/>
        </p:nvPicPr>
        <p:blipFill rotWithShape="1">
          <a:blip r:embed="rId4">
            <a:alphaModFix/>
          </a:blip>
          <a:srcRect b="0" l="0" r="0" t="0"/>
          <a:stretch/>
        </p:blipFill>
        <p:spPr>
          <a:xfrm>
            <a:off x="623838" y="2227113"/>
            <a:ext cx="5876925" cy="1171575"/>
          </a:xfrm>
          <a:prstGeom prst="rect">
            <a:avLst/>
          </a:prstGeom>
          <a:noFill/>
          <a:ln>
            <a:noFill/>
          </a:ln>
        </p:spPr>
      </p:pic>
      <p:sp>
        <p:nvSpPr>
          <p:cNvPr id="643" name="Google Shape;643;p95"/>
          <p:cNvSpPr txBox="1"/>
          <p:nvPr/>
        </p:nvSpPr>
        <p:spPr>
          <a:xfrm>
            <a:off x="6628025" y="2156100"/>
            <a:ext cx="22044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2"/>
              </a:buClr>
              <a:buSzPts val="1100"/>
              <a:buFont typeface="Arial"/>
              <a:buNone/>
            </a:pPr>
            <a:r>
              <a:rPr b="1" i="0" lang="en" sz="1400" u="none" cap="none" strike="noStrike">
                <a:solidFill>
                  <a:schemeClr val="lt2"/>
                </a:solidFill>
                <a:latin typeface="Arial"/>
                <a:ea typeface="Arial"/>
                <a:cs typeface="Arial"/>
                <a:sym typeface="Arial"/>
              </a:rPr>
              <a:t>ones():</a:t>
            </a:r>
            <a:endParaRPr b="1" i="0" sz="1400" u="none" cap="none" strike="noStrike">
              <a:solidFill>
                <a:schemeClr val="l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2"/>
                </a:solidFill>
                <a:latin typeface="Arial"/>
                <a:ea typeface="Arial"/>
                <a:cs typeface="Arial"/>
                <a:sym typeface="Arial"/>
              </a:rPr>
              <a:t>Returns a Numpy Array of all ones of given shape.</a:t>
            </a:r>
            <a:endParaRPr b="0" i="0" sz="1400" u="none" cap="none" strike="noStrike">
              <a:solidFill>
                <a:srgbClr val="000000"/>
              </a:solidFill>
              <a:latin typeface="Arial"/>
              <a:ea typeface="Arial"/>
              <a:cs typeface="Arial"/>
              <a:sym typeface="Arial"/>
            </a:endParaRPr>
          </a:p>
        </p:txBody>
      </p:sp>
      <p:sp>
        <p:nvSpPr>
          <p:cNvPr id="644" name="Google Shape;644;p95"/>
          <p:cNvSpPr txBox="1"/>
          <p:nvPr/>
        </p:nvSpPr>
        <p:spPr>
          <a:xfrm>
            <a:off x="6628125" y="3435775"/>
            <a:ext cx="22044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2"/>
              </a:buClr>
              <a:buSzPts val="1100"/>
              <a:buFont typeface="Arial"/>
              <a:buNone/>
            </a:pPr>
            <a:r>
              <a:rPr b="1" i="0" lang="en" sz="1400" u="none" cap="none" strike="noStrike">
                <a:solidFill>
                  <a:schemeClr val="lt2"/>
                </a:solidFill>
                <a:latin typeface="Arial"/>
                <a:ea typeface="Arial"/>
                <a:cs typeface="Arial"/>
                <a:sym typeface="Arial"/>
              </a:rPr>
              <a:t>identity():</a:t>
            </a:r>
            <a:endParaRPr b="1" i="0" sz="1400" u="none" cap="none" strike="noStrike">
              <a:solidFill>
                <a:schemeClr val="l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2"/>
                </a:solidFill>
                <a:latin typeface="Arial"/>
                <a:ea typeface="Arial"/>
                <a:cs typeface="Arial"/>
                <a:sym typeface="Arial"/>
              </a:rPr>
              <a:t>Returns a 2D Identity Square Matrix of given Rows, Columns.</a:t>
            </a:r>
            <a:endParaRPr b="0" i="0" sz="1400" u="none" cap="none" strike="noStrike">
              <a:solidFill>
                <a:srgbClr val="000000"/>
              </a:solidFill>
              <a:latin typeface="Arial"/>
              <a:ea typeface="Arial"/>
              <a:cs typeface="Arial"/>
              <a:sym typeface="Arial"/>
            </a:endParaRPr>
          </a:p>
        </p:txBody>
      </p:sp>
      <p:pic>
        <p:nvPicPr>
          <p:cNvPr id="645" name="Google Shape;645;p95"/>
          <p:cNvPicPr preferRelativeResize="0"/>
          <p:nvPr/>
        </p:nvPicPr>
        <p:blipFill rotWithShape="1">
          <a:blip r:embed="rId5">
            <a:alphaModFix/>
          </a:blip>
          <a:srcRect b="0" l="0" r="0" t="0"/>
          <a:stretch/>
        </p:blipFill>
        <p:spPr>
          <a:xfrm>
            <a:off x="623850" y="3482750"/>
            <a:ext cx="5876924" cy="1299920"/>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96"/>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Shape of np array</a:t>
            </a:r>
            <a:endParaRPr/>
          </a:p>
        </p:txBody>
      </p:sp>
      <p:sp>
        <p:nvSpPr>
          <p:cNvPr id="651" name="Google Shape;651;p96"/>
          <p:cNvSpPr txBox="1"/>
          <p:nvPr/>
        </p:nvSpPr>
        <p:spPr>
          <a:xfrm rot="-10228271">
            <a:off x="7458354" y="2219961"/>
            <a:ext cx="1699854" cy="40003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96"/>
          <p:cNvSpPr txBox="1"/>
          <p:nvPr/>
        </p:nvSpPr>
        <p:spPr>
          <a:xfrm>
            <a:off x="4584900" y="1068425"/>
            <a:ext cx="42474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chemeClr val="lt2"/>
                </a:solidFill>
                <a:latin typeface="Arial"/>
                <a:ea typeface="Arial"/>
                <a:cs typeface="Arial"/>
                <a:sym typeface="Arial"/>
              </a:rPr>
              <a:t>shape:</a:t>
            </a:r>
            <a:endParaRPr b="1" i="0" sz="1600" u="none" cap="none" strike="noStrike">
              <a:solidFill>
                <a:schemeClr val="l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2"/>
                </a:solidFill>
                <a:latin typeface="Arial"/>
                <a:ea typeface="Arial"/>
                <a:cs typeface="Arial"/>
                <a:sym typeface="Arial"/>
              </a:rPr>
              <a:t>Returns the number of elements in each dimension of the np array.</a:t>
            </a:r>
            <a:endParaRPr b="0" i="0" sz="1300" u="none" cap="none" strike="noStrike">
              <a:solidFill>
                <a:schemeClr val="lt2"/>
              </a:solidFill>
              <a:latin typeface="Arial"/>
              <a:ea typeface="Arial"/>
              <a:cs typeface="Arial"/>
              <a:sym typeface="Arial"/>
            </a:endParaRPr>
          </a:p>
        </p:txBody>
      </p:sp>
      <p:pic>
        <p:nvPicPr>
          <p:cNvPr id="653" name="Google Shape;653;p96"/>
          <p:cNvPicPr preferRelativeResize="0"/>
          <p:nvPr/>
        </p:nvPicPr>
        <p:blipFill rotWithShape="1">
          <a:blip r:embed="rId3">
            <a:alphaModFix/>
          </a:blip>
          <a:srcRect b="0" l="0" r="0" t="0"/>
          <a:stretch/>
        </p:blipFill>
        <p:spPr>
          <a:xfrm>
            <a:off x="311700" y="1068425"/>
            <a:ext cx="4058205" cy="1634363"/>
          </a:xfrm>
          <a:prstGeom prst="rect">
            <a:avLst/>
          </a:prstGeom>
          <a:noFill/>
          <a:ln>
            <a:noFill/>
          </a:ln>
        </p:spPr>
      </p:pic>
      <p:sp>
        <p:nvSpPr>
          <p:cNvPr id="654" name="Google Shape;654;p96"/>
          <p:cNvSpPr txBox="1"/>
          <p:nvPr/>
        </p:nvSpPr>
        <p:spPr>
          <a:xfrm>
            <a:off x="311700" y="2964125"/>
            <a:ext cx="42732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chemeClr val="lt2"/>
                </a:solidFill>
                <a:latin typeface="Arial"/>
                <a:ea typeface="Arial"/>
                <a:cs typeface="Arial"/>
                <a:sym typeface="Arial"/>
              </a:rPr>
              <a:t>ndim:</a:t>
            </a:r>
            <a:endParaRPr b="1" i="0" sz="1600" u="none" cap="none" strike="noStrike">
              <a:solidFill>
                <a:schemeClr val="l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2"/>
                </a:solidFill>
                <a:latin typeface="Arial"/>
                <a:ea typeface="Arial"/>
                <a:cs typeface="Arial"/>
                <a:sym typeface="Arial"/>
              </a:rPr>
              <a:t>Returns the Number of Dimensions of the np array.</a:t>
            </a:r>
            <a:endParaRPr b="0" i="0" sz="1400" u="none" cap="none" strike="noStrike">
              <a:solidFill>
                <a:schemeClr val="lt2"/>
              </a:solidFill>
              <a:latin typeface="Arial"/>
              <a:ea typeface="Arial"/>
              <a:cs typeface="Arial"/>
              <a:sym typeface="Arial"/>
            </a:endParaRPr>
          </a:p>
        </p:txBody>
      </p:sp>
      <p:pic>
        <p:nvPicPr>
          <p:cNvPr id="655" name="Google Shape;655;p96"/>
          <p:cNvPicPr preferRelativeResize="0"/>
          <p:nvPr/>
        </p:nvPicPr>
        <p:blipFill rotWithShape="1">
          <a:blip r:embed="rId4">
            <a:alphaModFix/>
          </a:blip>
          <a:srcRect b="0" l="0" r="0" t="0"/>
          <a:stretch/>
        </p:blipFill>
        <p:spPr>
          <a:xfrm>
            <a:off x="311700" y="3579725"/>
            <a:ext cx="4962751" cy="338125"/>
          </a:xfrm>
          <a:prstGeom prst="rect">
            <a:avLst/>
          </a:prstGeom>
          <a:noFill/>
          <a:ln>
            <a:noFill/>
          </a:ln>
        </p:spPr>
      </p:pic>
      <p:pic>
        <p:nvPicPr>
          <p:cNvPr id="656" name="Google Shape;656;p96"/>
          <p:cNvPicPr preferRelativeResize="0"/>
          <p:nvPr/>
        </p:nvPicPr>
        <p:blipFill rotWithShape="1">
          <a:blip r:embed="rId5">
            <a:alphaModFix/>
          </a:blip>
          <a:srcRect b="0" l="0" r="0" t="0"/>
          <a:stretch/>
        </p:blipFill>
        <p:spPr>
          <a:xfrm>
            <a:off x="311700" y="3917850"/>
            <a:ext cx="3760801" cy="443825"/>
          </a:xfrm>
          <a:prstGeom prst="rect">
            <a:avLst/>
          </a:prstGeom>
          <a:noFill/>
          <a:ln>
            <a:noFill/>
          </a:ln>
        </p:spPr>
      </p:pic>
      <p:pic>
        <p:nvPicPr>
          <p:cNvPr id="657" name="Google Shape;657;p96"/>
          <p:cNvPicPr preferRelativeResize="0"/>
          <p:nvPr/>
        </p:nvPicPr>
        <p:blipFill rotWithShape="1">
          <a:blip r:embed="rId6">
            <a:alphaModFix/>
          </a:blip>
          <a:srcRect b="0" l="0" r="0" t="0"/>
          <a:stretch/>
        </p:blipFill>
        <p:spPr>
          <a:xfrm>
            <a:off x="4584900" y="1960450"/>
            <a:ext cx="4297990" cy="442650"/>
          </a:xfrm>
          <a:prstGeom prst="rect">
            <a:avLst/>
          </a:prstGeom>
          <a:noFill/>
          <a:ln>
            <a:noFill/>
          </a:ln>
        </p:spPr>
      </p:pic>
      <p:pic>
        <p:nvPicPr>
          <p:cNvPr id="658" name="Google Shape;658;p96"/>
          <p:cNvPicPr preferRelativeResize="0"/>
          <p:nvPr/>
        </p:nvPicPr>
        <p:blipFill rotWithShape="1">
          <a:blip r:embed="rId7">
            <a:alphaModFix/>
          </a:blip>
          <a:srcRect b="0" l="0" r="0" t="0"/>
          <a:stretch/>
        </p:blipFill>
        <p:spPr>
          <a:xfrm>
            <a:off x="4584900" y="2571750"/>
            <a:ext cx="2855735" cy="442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97"/>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Reshaping np arrays</a:t>
            </a:r>
            <a:endParaRPr/>
          </a:p>
        </p:txBody>
      </p:sp>
      <p:sp>
        <p:nvSpPr>
          <p:cNvPr id="664" name="Google Shape;664;p97"/>
          <p:cNvSpPr txBox="1"/>
          <p:nvPr/>
        </p:nvSpPr>
        <p:spPr>
          <a:xfrm rot="-10228271">
            <a:off x="7458354" y="2219961"/>
            <a:ext cx="1699854" cy="40003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5" name="Google Shape;665;p97"/>
          <p:cNvPicPr preferRelativeResize="0"/>
          <p:nvPr/>
        </p:nvPicPr>
        <p:blipFill rotWithShape="1">
          <a:blip r:embed="rId3">
            <a:alphaModFix/>
          </a:blip>
          <a:srcRect b="0" l="0" r="0" t="0"/>
          <a:stretch/>
        </p:blipFill>
        <p:spPr>
          <a:xfrm>
            <a:off x="311700" y="1068425"/>
            <a:ext cx="5527607" cy="3770275"/>
          </a:xfrm>
          <a:prstGeom prst="rect">
            <a:avLst/>
          </a:prstGeom>
          <a:noFill/>
          <a:ln>
            <a:noFill/>
          </a:ln>
        </p:spPr>
      </p:pic>
      <p:sp>
        <p:nvSpPr>
          <p:cNvPr id="666" name="Google Shape;666;p97"/>
          <p:cNvSpPr txBox="1"/>
          <p:nvPr/>
        </p:nvSpPr>
        <p:spPr>
          <a:xfrm>
            <a:off x="6064925" y="2156100"/>
            <a:ext cx="25989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reshape():</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Returns the reshaped np array if possible.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98"/>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Matrix Transformations : Addition</a:t>
            </a:r>
            <a:endParaRPr/>
          </a:p>
        </p:txBody>
      </p:sp>
      <p:sp>
        <p:nvSpPr>
          <p:cNvPr id="672" name="Google Shape;672;p9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1500"/>
              <a:t>Now we will look at a function to add two matrices:</a:t>
            </a:r>
            <a:endParaRPr sz="1500"/>
          </a:p>
          <a:p>
            <a:pPr indent="0" lvl="0" marL="0" rtl="0" algn="l">
              <a:lnSpc>
                <a:spcPct val="115000"/>
              </a:lnSpc>
              <a:spcBef>
                <a:spcPts val="1200"/>
              </a:spcBef>
              <a:spcAft>
                <a:spcPts val="0"/>
              </a:spcAft>
              <a:buSzPts val="1800"/>
              <a:buNone/>
            </a:pPr>
            <a:r>
              <a:t/>
            </a:r>
            <a:endParaRPr sz="1500"/>
          </a:p>
          <a:p>
            <a:pPr indent="0" lvl="0" marL="0" rtl="0" algn="l">
              <a:lnSpc>
                <a:spcPct val="115000"/>
              </a:lnSpc>
              <a:spcBef>
                <a:spcPts val="1200"/>
              </a:spcBef>
              <a:spcAft>
                <a:spcPts val="0"/>
              </a:spcAft>
              <a:buSzPts val="1800"/>
              <a:buNone/>
            </a:pPr>
            <a:r>
              <a:t/>
            </a:r>
            <a:endParaRPr sz="1500"/>
          </a:p>
          <a:p>
            <a:pPr indent="0" lvl="0" marL="5029200" rtl="0" algn="l">
              <a:lnSpc>
                <a:spcPct val="115000"/>
              </a:lnSpc>
              <a:spcBef>
                <a:spcPts val="1200"/>
              </a:spcBef>
              <a:spcAft>
                <a:spcPts val="0"/>
              </a:spcAft>
              <a:buSzPts val="1800"/>
              <a:buNone/>
            </a:pPr>
            <a:r>
              <a:rPr b="1" lang="en" sz="1500"/>
              <a:t>add()</a:t>
            </a:r>
            <a:r>
              <a:rPr lang="en" sz="1500"/>
              <a:t> method : Takes Two numpy matrices of same size and adds them.</a:t>
            </a:r>
            <a:endParaRPr sz="1500"/>
          </a:p>
          <a:p>
            <a:pPr indent="0" lvl="0" marL="457200" rtl="0" algn="l">
              <a:lnSpc>
                <a:spcPct val="115000"/>
              </a:lnSpc>
              <a:spcBef>
                <a:spcPts val="1200"/>
              </a:spcBef>
              <a:spcAft>
                <a:spcPts val="1200"/>
              </a:spcAft>
              <a:buSzPts val="1800"/>
              <a:buNone/>
            </a:pPr>
            <a:r>
              <a:t/>
            </a:r>
            <a:endParaRPr sz="1500"/>
          </a:p>
        </p:txBody>
      </p:sp>
      <p:pic>
        <p:nvPicPr>
          <p:cNvPr id="673" name="Google Shape;673;p98"/>
          <p:cNvPicPr preferRelativeResize="0"/>
          <p:nvPr/>
        </p:nvPicPr>
        <p:blipFill rotWithShape="1">
          <a:blip r:embed="rId3">
            <a:alphaModFix/>
          </a:blip>
          <a:srcRect b="0" l="1661" r="0" t="0"/>
          <a:stretch/>
        </p:blipFill>
        <p:spPr>
          <a:xfrm>
            <a:off x="311700" y="1549225"/>
            <a:ext cx="4104450" cy="3174975"/>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99"/>
          <p:cNvSpPr txBox="1"/>
          <p:nvPr>
            <p:ph idx="1" type="body"/>
          </p:nvPr>
        </p:nvSpPr>
        <p:spPr>
          <a:xfrm>
            <a:off x="311700" y="56000"/>
            <a:ext cx="8520600" cy="4512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b="1" lang="en" sz="1600">
                <a:solidFill>
                  <a:schemeClr val="dk2"/>
                </a:solidFill>
                <a:latin typeface="Raleway"/>
                <a:ea typeface="Raleway"/>
                <a:cs typeface="Raleway"/>
                <a:sym typeface="Raleway"/>
              </a:rPr>
              <a:t>C vs NumPy for matrix multiplication</a:t>
            </a:r>
            <a:endParaRPr b="1" sz="1600">
              <a:solidFill>
                <a:schemeClr val="dk2"/>
              </a:solidFill>
              <a:latin typeface="Raleway"/>
              <a:ea typeface="Raleway"/>
              <a:cs typeface="Raleway"/>
              <a:sym typeface="Raleway"/>
            </a:endParaRPr>
          </a:p>
        </p:txBody>
      </p:sp>
      <p:pic>
        <p:nvPicPr>
          <p:cNvPr id="679" name="Google Shape;679;p99"/>
          <p:cNvPicPr preferRelativeResize="0"/>
          <p:nvPr/>
        </p:nvPicPr>
        <p:blipFill rotWithShape="1">
          <a:blip r:embed="rId3">
            <a:alphaModFix/>
          </a:blip>
          <a:srcRect b="0" l="0" r="0" t="0"/>
          <a:stretch/>
        </p:blipFill>
        <p:spPr>
          <a:xfrm>
            <a:off x="707925" y="3724725"/>
            <a:ext cx="3762375" cy="257175"/>
          </a:xfrm>
          <a:prstGeom prst="rect">
            <a:avLst/>
          </a:prstGeom>
          <a:noFill/>
          <a:ln>
            <a:noFill/>
          </a:ln>
        </p:spPr>
      </p:pic>
      <p:pic>
        <p:nvPicPr>
          <p:cNvPr id="680" name="Google Shape;680;p99"/>
          <p:cNvPicPr preferRelativeResize="0"/>
          <p:nvPr/>
        </p:nvPicPr>
        <p:blipFill rotWithShape="1">
          <a:blip r:embed="rId4">
            <a:alphaModFix/>
          </a:blip>
          <a:srcRect b="0" l="0" r="0" t="0"/>
          <a:stretch/>
        </p:blipFill>
        <p:spPr>
          <a:xfrm>
            <a:off x="5823556" y="530975"/>
            <a:ext cx="2376645" cy="3968974"/>
          </a:xfrm>
          <a:prstGeom prst="rect">
            <a:avLst/>
          </a:prstGeom>
          <a:noFill/>
          <a:ln>
            <a:noFill/>
          </a:ln>
        </p:spPr>
      </p:pic>
      <p:pic>
        <p:nvPicPr>
          <p:cNvPr id="681" name="Google Shape;681;p99"/>
          <p:cNvPicPr preferRelativeResize="0"/>
          <p:nvPr/>
        </p:nvPicPr>
        <p:blipFill rotWithShape="1">
          <a:blip r:embed="rId5">
            <a:alphaModFix/>
          </a:blip>
          <a:srcRect b="0" l="0" r="0" t="0"/>
          <a:stretch/>
        </p:blipFill>
        <p:spPr>
          <a:xfrm>
            <a:off x="707924" y="835775"/>
            <a:ext cx="4271299" cy="2516350"/>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100"/>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Matrix Transformations : Multiplication</a:t>
            </a:r>
            <a:endParaRPr/>
          </a:p>
        </p:txBody>
      </p:sp>
      <p:sp>
        <p:nvSpPr>
          <p:cNvPr id="687" name="Google Shape;687;p10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2"/>
              </a:buClr>
              <a:buSzPts val="1100"/>
              <a:buFont typeface="Arial"/>
              <a:buNone/>
            </a:pPr>
            <a:r>
              <a:rPr lang="en" sz="1500"/>
              <a:t>Now we will look at a function to multiply two matrices:</a:t>
            </a:r>
            <a:endParaRPr sz="1700"/>
          </a:p>
          <a:p>
            <a:pPr indent="457200" lvl="0" marL="5029200" rtl="0" algn="l">
              <a:lnSpc>
                <a:spcPct val="115000"/>
              </a:lnSpc>
              <a:spcBef>
                <a:spcPts val="1200"/>
              </a:spcBef>
              <a:spcAft>
                <a:spcPts val="0"/>
              </a:spcAft>
              <a:buSzPts val="1800"/>
              <a:buNone/>
            </a:pPr>
            <a:r>
              <a:t/>
            </a:r>
            <a:endParaRPr sz="1500"/>
          </a:p>
          <a:p>
            <a:pPr indent="457200" lvl="0" marL="5029200" rtl="0" algn="l">
              <a:lnSpc>
                <a:spcPct val="115000"/>
              </a:lnSpc>
              <a:spcBef>
                <a:spcPts val="1200"/>
              </a:spcBef>
              <a:spcAft>
                <a:spcPts val="0"/>
              </a:spcAft>
              <a:buSzPts val="1800"/>
              <a:buNone/>
            </a:pPr>
            <a:r>
              <a:t/>
            </a:r>
            <a:endParaRPr sz="1500"/>
          </a:p>
          <a:p>
            <a:pPr indent="0" lvl="0" marL="5029200" rtl="0" algn="l">
              <a:lnSpc>
                <a:spcPct val="115000"/>
              </a:lnSpc>
              <a:spcBef>
                <a:spcPts val="1200"/>
              </a:spcBef>
              <a:spcAft>
                <a:spcPts val="1200"/>
              </a:spcAft>
              <a:buSzPts val="1800"/>
              <a:buNone/>
            </a:pPr>
            <a:r>
              <a:rPr b="1" lang="en" sz="1500"/>
              <a:t>element wise matrix multiplication</a:t>
            </a:r>
            <a:r>
              <a:rPr lang="en" sz="1500"/>
              <a:t> : Multiplies matrices element by element just as </a:t>
            </a:r>
            <a:r>
              <a:rPr b="1" lang="en" sz="1500"/>
              <a:t>add()</a:t>
            </a:r>
            <a:r>
              <a:rPr lang="en" sz="1500"/>
              <a:t> does</a:t>
            </a:r>
            <a:endParaRPr sz="1500"/>
          </a:p>
        </p:txBody>
      </p:sp>
      <p:pic>
        <p:nvPicPr>
          <p:cNvPr id="688" name="Google Shape;688;p100"/>
          <p:cNvPicPr preferRelativeResize="0"/>
          <p:nvPr/>
        </p:nvPicPr>
        <p:blipFill rotWithShape="1">
          <a:blip r:embed="rId3">
            <a:alphaModFix/>
          </a:blip>
          <a:srcRect b="0" l="0" r="0" t="0"/>
          <a:stretch/>
        </p:blipFill>
        <p:spPr>
          <a:xfrm>
            <a:off x="311700" y="1605688"/>
            <a:ext cx="4286250" cy="3267075"/>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10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Matrix Multiplication - 1</a:t>
            </a:r>
            <a:endParaRPr/>
          </a:p>
        </p:txBody>
      </p:sp>
      <p:sp>
        <p:nvSpPr>
          <p:cNvPr id="694" name="Google Shape;694;p10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		</a:t>
            </a:r>
            <a:endParaRPr/>
          </a:p>
          <a:p>
            <a:pPr indent="0" lvl="0" marL="0" rtl="0" algn="l">
              <a:lnSpc>
                <a:spcPct val="115000"/>
              </a:lnSpc>
              <a:spcBef>
                <a:spcPts val="1200"/>
              </a:spcBef>
              <a:spcAft>
                <a:spcPts val="0"/>
              </a:spcAft>
              <a:buSzPts val="1800"/>
              <a:buNone/>
            </a:pPr>
            <a:r>
              <a:t/>
            </a:r>
            <a:endParaRPr sz="1700"/>
          </a:p>
          <a:p>
            <a:pPr indent="0" lvl="0" marL="0" rtl="0" algn="l">
              <a:lnSpc>
                <a:spcPct val="115000"/>
              </a:lnSpc>
              <a:spcBef>
                <a:spcPts val="1200"/>
              </a:spcBef>
              <a:spcAft>
                <a:spcPts val="0"/>
              </a:spcAft>
              <a:buSzPts val="1800"/>
              <a:buNone/>
            </a:pPr>
            <a:r>
              <a:t/>
            </a:r>
            <a:endParaRPr sz="1700"/>
          </a:p>
          <a:p>
            <a:pPr indent="0" lvl="0" marL="5029200" rtl="0" algn="l">
              <a:lnSpc>
                <a:spcPct val="115000"/>
              </a:lnSpc>
              <a:spcBef>
                <a:spcPts val="1200"/>
              </a:spcBef>
              <a:spcAft>
                <a:spcPts val="1200"/>
              </a:spcAft>
              <a:buSzPts val="1800"/>
              <a:buNone/>
            </a:pPr>
            <a:r>
              <a:rPr b="1" lang="en" sz="1700"/>
              <a:t>matmul()</a:t>
            </a:r>
            <a:r>
              <a:rPr lang="en" sz="1700"/>
              <a:t> method : Multiplies matrices just like you did in your </a:t>
            </a:r>
            <a:r>
              <a:rPr b="1" lang="en" sz="1700"/>
              <a:t>JEE </a:t>
            </a:r>
            <a:r>
              <a:rPr lang="en" sz="1700"/>
              <a:t>!</a:t>
            </a:r>
            <a:endParaRPr sz="1700"/>
          </a:p>
        </p:txBody>
      </p:sp>
      <p:pic>
        <p:nvPicPr>
          <p:cNvPr id="695" name="Google Shape;695;p101"/>
          <p:cNvPicPr preferRelativeResize="0"/>
          <p:nvPr/>
        </p:nvPicPr>
        <p:blipFill rotWithShape="1">
          <a:blip r:embed="rId3">
            <a:alphaModFix/>
          </a:blip>
          <a:srcRect b="3015" l="-840" r="839" t="0"/>
          <a:stretch/>
        </p:blipFill>
        <p:spPr>
          <a:xfrm>
            <a:off x="311700" y="1404850"/>
            <a:ext cx="4613926" cy="2911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Lists = Arrays?</a:t>
            </a:r>
            <a:endParaRPr/>
          </a:p>
        </p:txBody>
      </p:sp>
      <p:sp>
        <p:nvSpPr>
          <p:cNvPr id="110" name="Google Shape;110;p21"/>
          <p:cNvSpPr txBox="1"/>
          <p:nvPr>
            <p:ph idx="1" type="body"/>
          </p:nvPr>
        </p:nvSpPr>
        <p:spPr>
          <a:xfrm>
            <a:off x="311700" y="1152475"/>
            <a:ext cx="8520600" cy="36708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1350">
                <a:highlight>
                  <a:srgbClr val="FFFFFF"/>
                </a:highlight>
                <a:latin typeface="Verdana"/>
                <a:ea typeface="Verdana"/>
                <a:cs typeface="Verdana"/>
                <a:sym typeface="Verdana"/>
              </a:rPr>
              <a:t>Lists are used to store multiple items in a single variable. Can include any datatype</a:t>
            </a:r>
            <a:endParaRPr sz="1350">
              <a:highlight>
                <a:srgbClr val="FFFFFF"/>
              </a:highlight>
              <a:latin typeface="Verdana"/>
              <a:ea typeface="Verdana"/>
              <a:cs typeface="Verdana"/>
              <a:sym typeface="Verdana"/>
            </a:endParaRPr>
          </a:p>
          <a:p>
            <a:pPr indent="0" lvl="0" marL="0" rtl="0" algn="l">
              <a:lnSpc>
                <a:spcPct val="115000"/>
              </a:lnSpc>
              <a:spcBef>
                <a:spcPts val="1200"/>
              </a:spcBef>
              <a:spcAft>
                <a:spcPts val="0"/>
              </a:spcAft>
              <a:buSzPts val="1800"/>
              <a:buNone/>
            </a:pPr>
            <a:r>
              <a:rPr lang="en" sz="1350">
                <a:highlight>
                  <a:srgbClr val="FFFFFF"/>
                </a:highlight>
                <a:latin typeface="Verdana"/>
                <a:ea typeface="Verdana"/>
                <a:cs typeface="Verdana"/>
                <a:sym typeface="Verdana"/>
              </a:rPr>
              <a:t>Lists are created using square brackets:</a:t>
            </a:r>
            <a:endParaRPr sz="1350">
              <a:highlight>
                <a:srgbClr val="FFFFFF"/>
              </a:highlight>
              <a:latin typeface="Verdana"/>
              <a:ea typeface="Verdana"/>
              <a:cs typeface="Verdana"/>
              <a:sym typeface="Verdana"/>
            </a:endParaRPr>
          </a:p>
          <a:p>
            <a:pPr indent="0" lvl="0" marL="0" rtl="0" algn="l">
              <a:lnSpc>
                <a:spcPct val="115000"/>
              </a:lnSpc>
              <a:spcBef>
                <a:spcPts val="1200"/>
              </a:spcBef>
              <a:spcAft>
                <a:spcPts val="0"/>
              </a:spcAft>
              <a:buSzPts val="1800"/>
              <a:buNone/>
            </a:pPr>
            <a:r>
              <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0"/>
              </a:spcAft>
              <a:buSzPts val="1800"/>
              <a:buNone/>
            </a:pPr>
            <a:r>
              <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0"/>
              </a:spcAft>
              <a:buSzPts val="1800"/>
              <a:buNone/>
            </a:pPr>
            <a:r>
              <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0"/>
              </a:spcAft>
              <a:buSzPts val="1800"/>
              <a:buNone/>
            </a:pPr>
            <a:r>
              <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0"/>
              </a:spcAft>
              <a:buSzPts val="1800"/>
              <a:buNone/>
            </a:pPr>
            <a:r>
              <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0"/>
              </a:spcAft>
              <a:buSzPts val="1800"/>
              <a:buNone/>
            </a:pPr>
            <a:r>
              <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0"/>
              </a:spcAft>
              <a:buSzPts val="1800"/>
              <a:buNone/>
            </a:pPr>
            <a:r>
              <a:t/>
            </a:r>
            <a:endParaRPr sz="1150">
              <a:solidFill>
                <a:schemeClr val="dk2"/>
              </a:solidFill>
              <a:highlight>
                <a:srgbClr val="FFFFFF"/>
              </a:highlight>
              <a:latin typeface="Verdana"/>
              <a:ea typeface="Verdana"/>
              <a:cs typeface="Verdana"/>
              <a:sym typeface="Verdana"/>
            </a:endParaRPr>
          </a:p>
          <a:p>
            <a:pPr indent="0" lvl="0" marL="0" rtl="0" algn="l">
              <a:lnSpc>
                <a:spcPct val="115000"/>
              </a:lnSpc>
              <a:spcBef>
                <a:spcPts val="1200"/>
              </a:spcBef>
              <a:spcAft>
                <a:spcPts val="1200"/>
              </a:spcAft>
              <a:buSzPts val="1800"/>
              <a:buNone/>
            </a:pPr>
            <a:r>
              <a:rPr b="1" lang="en" sz="1350">
                <a:solidFill>
                  <a:schemeClr val="dk2"/>
                </a:solidFill>
                <a:highlight>
                  <a:srgbClr val="FFFFFF"/>
                </a:highlight>
                <a:latin typeface="Verdana"/>
                <a:ea typeface="Verdana"/>
                <a:cs typeface="Verdana"/>
                <a:sym typeface="Verdana"/>
              </a:rPr>
              <a:t>Can you predict the output ?</a:t>
            </a:r>
            <a:endParaRPr b="1" sz="1350">
              <a:solidFill>
                <a:schemeClr val="dk2"/>
              </a:solidFill>
              <a:highlight>
                <a:srgbClr val="FFFFFF"/>
              </a:highlight>
              <a:latin typeface="Verdana"/>
              <a:ea typeface="Verdana"/>
              <a:cs typeface="Verdana"/>
              <a:sym typeface="Verdana"/>
            </a:endParaRPr>
          </a:p>
        </p:txBody>
      </p:sp>
      <p:pic>
        <p:nvPicPr>
          <p:cNvPr id="111" name="Google Shape;111;p21"/>
          <p:cNvPicPr preferRelativeResize="0"/>
          <p:nvPr/>
        </p:nvPicPr>
        <p:blipFill rotWithShape="1">
          <a:blip r:embed="rId3">
            <a:alphaModFix/>
          </a:blip>
          <a:srcRect b="0" l="0" r="0" t="0"/>
          <a:stretch/>
        </p:blipFill>
        <p:spPr>
          <a:xfrm>
            <a:off x="453088" y="2001900"/>
            <a:ext cx="6334125" cy="1943100"/>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102"/>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Matrix Multiplication - 2</a:t>
            </a:r>
            <a:endParaRPr/>
          </a:p>
        </p:txBody>
      </p:sp>
      <p:sp>
        <p:nvSpPr>
          <p:cNvPr id="701" name="Google Shape;701;p10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rPr lang="en"/>
              <a:t>											</a:t>
            </a:r>
            <a:r>
              <a:rPr lang="en" sz="1700"/>
              <a:t>Another way of multiplying : :::;matrices: 									</a:t>
            </a:r>
            <a:r>
              <a:rPr b="1" lang="en" sz="1700">
                <a:solidFill>
                  <a:schemeClr val="dk2"/>
                </a:solidFill>
              </a:rPr>
              <a:t>@</a:t>
            </a:r>
            <a:r>
              <a:rPr lang="en" sz="1700"/>
              <a:t> operator</a:t>
            </a:r>
            <a:endParaRPr sz="1700"/>
          </a:p>
        </p:txBody>
      </p:sp>
      <p:pic>
        <p:nvPicPr>
          <p:cNvPr id="702" name="Google Shape;702;p102"/>
          <p:cNvPicPr preferRelativeResize="0"/>
          <p:nvPr/>
        </p:nvPicPr>
        <p:blipFill rotWithShape="1">
          <a:blip r:embed="rId3">
            <a:alphaModFix/>
          </a:blip>
          <a:srcRect b="0" l="0" r="0" t="0"/>
          <a:stretch/>
        </p:blipFill>
        <p:spPr>
          <a:xfrm>
            <a:off x="355474" y="1152475"/>
            <a:ext cx="4108750" cy="1379875"/>
          </a:xfrm>
          <a:prstGeom prst="rect">
            <a:avLst/>
          </a:prstGeom>
          <a:noFill/>
          <a:ln>
            <a:noFill/>
          </a:ln>
        </p:spPr>
      </p:pic>
      <p:pic>
        <p:nvPicPr>
          <p:cNvPr id="703" name="Google Shape;703;p102"/>
          <p:cNvPicPr preferRelativeResize="0"/>
          <p:nvPr/>
        </p:nvPicPr>
        <p:blipFill rotWithShape="1">
          <a:blip r:embed="rId4">
            <a:alphaModFix/>
          </a:blip>
          <a:srcRect b="0" l="0" r="0" t="0"/>
          <a:stretch/>
        </p:blipFill>
        <p:spPr>
          <a:xfrm>
            <a:off x="355475" y="2616400"/>
            <a:ext cx="3790950" cy="1943100"/>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103"/>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Matrix Transformations : Trace </a:t>
            </a:r>
            <a:endParaRPr/>
          </a:p>
        </p:txBody>
      </p:sp>
      <p:pic>
        <p:nvPicPr>
          <p:cNvPr id="709" name="Google Shape;709;p103"/>
          <p:cNvPicPr preferRelativeResize="0"/>
          <p:nvPr/>
        </p:nvPicPr>
        <p:blipFill rotWithShape="1">
          <a:blip r:embed="rId3">
            <a:alphaModFix/>
          </a:blip>
          <a:srcRect b="0" l="0" r="0" t="0"/>
          <a:stretch/>
        </p:blipFill>
        <p:spPr>
          <a:xfrm>
            <a:off x="477350" y="1295400"/>
            <a:ext cx="4576366" cy="1536925"/>
          </a:xfrm>
          <a:prstGeom prst="rect">
            <a:avLst/>
          </a:prstGeom>
          <a:noFill/>
          <a:ln>
            <a:noFill/>
          </a:ln>
        </p:spPr>
      </p:pic>
      <p:pic>
        <p:nvPicPr>
          <p:cNvPr id="710" name="Google Shape;710;p103"/>
          <p:cNvPicPr preferRelativeResize="0"/>
          <p:nvPr/>
        </p:nvPicPr>
        <p:blipFill rotWithShape="1">
          <a:blip r:embed="rId4">
            <a:alphaModFix/>
          </a:blip>
          <a:srcRect b="0" l="0" r="0" t="24305"/>
          <a:stretch/>
        </p:blipFill>
        <p:spPr>
          <a:xfrm>
            <a:off x="477350" y="3209126"/>
            <a:ext cx="4638150" cy="888700"/>
          </a:xfrm>
          <a:prstGeom prst="rect">
            <a:avLst/>
          </a:prstGeom>
          <a:noFill/>
          <a:ln>
            <a:noFill/>
          </a:ln>
        </p:spPr>
      </p:pic>
      <p:sp>
        <p:nvSpPr>
          <p:cNvPr id="711" name="Google Shape;711;p103"/>
          <p:cNvSpPr txBox="1"/>
          <p:nvPr/>
        </p:nvSpPr>
        <p:spPr>
          <a:xfrm>
            <a:off x="5490025" y="2047650"/>
            <a:ext cx="3000000" cy="1048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1200"/>
              </a:spcAft>
              <a:buClr>
                <a:srgbClr val="000000"/>
              </a:buClr>
              <a:buSzPts val="1700"/>
              <a:buFont typeface="Arial"/>
              <a:buNone/>
            </a:pPr>
            <a:r>
              <a:rPr b="1" i="0" lang="en" sz="1700" u="none" cap="none" strike="noStrike">
                <a:solidFill>
                  <a:schemeClr val="lt2"/>
                </a:solidFill>
                <a:latin typeface="Arial"/>
                <a:ea typeface="Arial"/>
                <a:cs typeface="Arial"/>
                <a:sym typeface="Arial"/>
              </a:rPr>
              <a:t>trace()</a:t>
            </a:r>
            <a:r>
              <a:rPr b="0" i="0" lang="en" sz="1700" u="none" cap="none" strike="noStrike">
                <a:solidFill>
                  <a:schemeClr val="lt2"/>
                </a:solidFill>
                <a:latin typeface="Arial"/>
                <a:ea typeface="Arial"/>
                <a:cs typeface="Arial"/>
                <a:sym typeface="Arial"/>
              </a:rPr>
              <a:t> method takes np array as input and outputs its trace.</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104"/>
          <p:cNvSpPr txBox="1"/>
          <p:nvPr/>
        </p:nvSpPr>
        <p:spPr>
          <a:xfrm>
            <a:off x="5556000" y="2173325"/>
            <a:ext cx="3162000" cy="969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1" i="0" lang="en" sz="1700" u="none" cap="none" strike="noStrike">
                <a:solidFill>
                  <a:schemeClr val="lt2"/>
                </a:solidFill>
                <a:latin typeface="Arial"/>
                <a:ea typeface="Arial"/>
                <a:cs typeface="Arial"/>
                <a:sym typeface="Arial"/>
              </a:rPr>
              <a:t>linalg.det()</a:t>
            </a:r>
            <a:r>
              <a:rPr b="0" i="0" lang="en" sz="1700" u="none" cap="none" strike="noStrike">
                <a:solidFill>
                  <a:schemeClr val="lt2"/>
                </a:solidFill>
                <a:latin typeface="Arial"/>
                <a:ea typeface="Arial"/>
                <a:cs typeface="Arial"/>
                <a:sym typeface="Arial"/>
              </a:rPr>
              <a:t> method takes np array as input and returns its determinant</a:t>
            </a:r>
            <a:endParaRPr b="0" i="0" sz="1700" u="none" cap="none" strike="noStrike">
              <a:solidFill>
                <a:schemeClr val="lt2"/>
              </a:solidFill>
              <a:latin typeface="Arial"/>
              <a:ea typeface="Arial"/>
              <a:cs typeface="Arial"/>
              <a:sym typeface="Arial"/>
            </a:endParaRPr>
          </a:p>
        </p:txBody>
      </p:sp>
      <p:sp>
        <p:nvSpPr>
          <p:cNvPr id="717" name="Google Shape;717;p104"/>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Matrix Transformations : Determinant</a:t>
            </a:r>
            <a:endParaRPr/>
          </a:p>
        </p:txBody>
      </p:sp>
      <p:pic>
        <p:nvPicPr>
          <p:cNvPr id="718" name="Google Shape;718;p104"/>
          <p:cNvPicPr preferRelativeResize="0"/>
          <p:nvPr/>
        </p:nvPicPr>
        <p:blipFill rotWithShape="1">
          <a:blip r:embed="rId3">
            <a:alphaModFix/>
          </a:blip>
          <a:srcRect b="0" l="0" r="0" t="20766"/>
          <a:stretch/>
        </p:blipFill>
        <p:spPr>
          <a:xfrm>
            <a:off x="477350" y="3348675"/>
            <a:ext cx="4184150" cy="977425"/>
          </a:xfrm>
          <a:prstGeom prst="rect">
            <a:avLst/>
          </a:prstGeom>
          <a:noFill/>
          <a:ln>
            <a:noFill/>
          </a:ln>
        </p:spPr>
      </p:pic>
      <p:pic>
        <p:nvPicPr>
          <p:cNvPr id="719" name="Google Shape;719;p104"/>
          <p:cNvPicPr preferRelativeResize="0"/>
          <p:nvPr/>
        </p:nvPicPr>
        <p:blipFill rotWithShape="1">
          <a:blip r:embed="rId4">
            <a:alphaModFix/>
          </a:blip>
          <a:srcRect b="0" l="0" r="0" t="0"/>
          <a:stretch/>
        </p:blipFill>
        <p:spPr>
          <a:xfrm>
            <a:off x="477350" y="1276400"/>
            <a:ext cx="4576366" cy="1536925"/>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105"/>
          <p:cNvSpPr txBox="1"/>
          <p:nvPr>
            <p:ph type="title"/>
          </p:nvPr>
        </p:nvSpPr>
        <p:spPr>
          <a:xfrm>
            <a:off x="156075" y="445025"/>
            <a:ext cx="86763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Matrix Transformations : Transpose</a:t>
            </a:r>
            <a:endParaRPr/>
          </a:p>
        </p:txBody>
      </p:sp>
      <p:pic>
        <p:nvPicPr>
          <p:cNvPr id="725" name="Google Shape;725;p105"/>
          <p:cNvPicPr preferRelativeResize="0"/>
          <p:nvPr/>
        </p:nvPicPr>
        <p:blipFill rotWithShape="1">
          <a:blip r:embed="rId3">
            <a:alphaModFix/>
          </a:blip>
          <a:srcRect b="0" l="0" r="0" t="0"/>
          <a:stretch/>
        </p:blipFill>
        <p:spPr>
          <a:xfrm>
            <a:off x="557799" y="1258775"/>
            <a:ext cx="4236650" cy="1639600"/>
          </a:xfrm>
          <a:prstGeom prst="rect">
            <a:avLst/>
          </a:prstGeom>
          <a:noFill/>
          <a:ln>
            <a:noFill/>
          </a:ln>
        </p:spPr>
      </p:pic>
      <p:pic>
        <p:nvPicPr>
          <p:cNvPr id="726" name="Google Shape;726;p105"/>
          <p:cNvPicPr preferRelativeResize="0"/>
          <p:nvPr/>
        </p:nvPicPr>
        <p:blipFill rotWithShape="1">
          <a:blip r:embed="rId4">
            <a:alphaModFix/>
          </a:blip>
          <a:srcRect b="0" l="0" r="0" t="16964"/>
          <a:stretch/>
        </p:blipFill>
        <p:spPr>
          <a:xfrm>
            <a:off x="557800" y="3088725"/>
            <a:ext cx="2596615" cy="1420125"/>
          </a:xfrm>
          <a:prstGeom prst="rect">
            <a:avLst/>
          </a:prstGeom>
          <a:noFill/>
          <a:ln>
            <a:noFill/>
          </a:ln>
        </p:spPr>
      </p:pic>
      <p:sp>
        <p:nvSpPr>
          <p:cNvPr id="727" name="Google Shape;727;p105"/>
          <p:cNvSpPr txBox="1"/>
          <p:nvPr/>
        </p:nvSpPr>
        <p:spPr>
          <a:xfrm>
            <a:off x="5226625" y="2086950"/>
            <a:ext cx="3237600" cy="969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1" i="0" lang="en" sz="1700" u="none" cap="none" strike="noStrike">
                <a:solidFill>
                  <a:schemeClr val="lt2"/>
                </a:solidFill>
                <a:latin typeface="Arial"/>
                <a:ea typeface="Arial"/>
                <a:cs typeface="Arial"/>
                <a:sym typeface="Arial"/>
              </a:rPr>
              <a:t>T attribute</a:t>
            </a:r>
            <a:r>
              <a:rPr b="0" i="0" lang="en" sz="1700" u="none" cap="none" strike="noStrike">
                <a:solidFill>
                  <a:schemeClr val="lt2"/>
                </a:solidFill>
                <a:latin typeface="Arial"/>
                <a:ea typeface="Arial"/>
                <a:cs typeface="Arial"/>
                <a:sym typeface="Arial"/>
              </a:rPr>
              <a:t> returns a matrix which is the transpose of the given Matrix.</a:t>
            </a:r>
            <a:endParaRPr b="0" i="0" sz="1700" u="none" cap="none" strike="noStrike">
              <a:solidFill>
                <a:schemeClr val="lt2"/>
              </a:solidFill>
              <a:latin typeface="Arial"/>
              <a:ea typeface="Arial"/>
              <a:cs typeface="Arial"/>
              <a:sym typeface="Arial"/>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106"/>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Matrix Transformations : Inverse </a:t>
            </a:r>
            <a:endParaRPr/>
          </a:p>
        </p:txBody>
      </p:sp>
      <p:sp>
        <p:nvSpPr>
          <p:cNvPr id="733" name="Google Shape;733;p10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rPr lang="en"/>
              <a:t>									          </a:t>
            </a:r>
            <a:r>
              <a:rPr b="1" lang="en" sz="1500"/>
              <a:t>linalg.inv()</a:t>
            </a:r>
            <a:r>
              <a:rPr lang="en" sz="1500"/>
              <a:t> method takes matrix as												input and return a matrix which is its inverse</a:t>
            </a:r>
            <a:endParaRPr sz="1500"/>
          </a:p>
        </p:txBody>
      </p:sp>
      <p:pic>
        <p:nvPicPr>
          <p:cNvPr id="734" name="Google Shape;734;p106"/>
          <p:cNvPicPr preferRelativeResize="0"/>
          <p:nvPr/>
        </p:nvPicPr>
        <p:blipFill rotWithShape="1">
          <a:blip r:embed="rId3">
            <a:alphaModFix/>
          </a:blip>
          <a:srcRect b="0" l="0" r="0" t="16401"/>
          <a:stretch/>
        </p:blipFill>
        <p:spPr>
          <a:xfrm>
            <a:off x="627912" y="2992250"/>
            <a:ext cx="2979250" cy="1398425"/>
          </a:xfrm>
          <a:prstGeom prst="rect">
            <a:avLst/>
          </a:prstGeom>
          <a:noFill/>
          <a:ln>
            <a:noFill/>
          </a:ln>
        </p:spPr>
      </p:pic>
      <p:pic>
        <p:nvPicPr>
          <p:cNvPr id="735" name="Google Shape;735;p106"/>
          <p:cNvPicPr preferRelativeResize="0"/>
          <p:nvPr/>
        </p:nvPicPr>
        <p:blipFill rotWithShape="1">
          <a:blip r:embed="rId4">
            <a:alphaModFix/>
          </a:blip>
          <a:srcRect b="0" l="0" r="0" t="0"/>
          <a:stretch/>
        </p:blipFill>
        <p:spPr>
          <a:xfrm>
            <a:off x="627900" y="1301900"/>
            <a:ext cx="4046075" cy="1565850"/>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 name="Shape 739"/>
        <p:cNvGrpSpPr/>
        <p:nvPr/>
      </p:nvGrpSpPr>
      <p:grpSpPr>
        <a:xfrm>
          <a:off x="0" y="0"/>
          <a:ext cx="0" cy="0"/>
          <a:chOff x="0" y="0"/>
          <a:chExt cx="0" cy="0"/>
        </a:xfrm>
      </p:grpSpPr>
      <p:sp>
        <p:nvSpPr>
          <p:cNvPr id="740" name="Google Shape;740;p107"/>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Matrix Transformation : Matrix Power</a:t>
            </a:r>
            <a:endParaRPr/>
          </a:p>
        </p:txBody>
      </p:sp>
      <p:pic>
        <p:nvPicPr>
          <p:cNvPr id="741" name="Google Shape;741;p107"/>
          <p:cNvPicPr preferRelativeResize="0"/>
          <p:nvPr/>
        </p:nvPicPr>
        <p:blipFill rotWithShape="1">
          <a:blip r:embed="rId3">
            <a:alphaModFix/>
          </a:blip>
          <a:srcRect b="0" l="0" r="0" t="14777"/>
          <a:stretch/>
        </p:blipFill>
        <p:spPr>
          <a:xfrm>
            <a:off x="488375" y="2999850"/>
            <a:ext cx="3814000" cy="1283275"/>
          </a:xfrm>
          <a:prstGeom prst="rect">
            <a:avLst/>
          </a:prstGeom>
          <a:noFill/>
          <a:ln>
            <a:noFill/>
          </a:ln>
        </p:spPr>
      </p:pic>
      <p:pic>
        <p:nvPicPr>
          <p:cNvPr id="742" name="Google Shape;742;p107"/>
          <p:cNvPicPr preferRelativeResize="0"/>
          <p:nvPr/>
        </p:nvPicPr>
        <p:blipFill rotWithShape="1">
          <a:blip r:embed="rId4">
            <a:alphaModFix/>
          </a:blip>
          <a:srcRect b="0" l="0" r="0" t="0"/>
          <a:stretch/>
        </p:blipFill>
        <p:spPr>
          <a:xfrm>
            <a:off x="488375" y="1270175"/>
            <a:ext cx="4046075" cy="1565850"/>
          </a:xfrm>
          <a:prstGeom prst="rect">
            <a:avLst/>
          </a:prstGeom>
          <a:noFill/>
          <a:ln>
            <a:noFill/>
          </a:ln>
        </p:spPr>
      </p:pic>
      <p:sp>
        <p:nvSpPr>
          <p:cNvPr id="743" name="Google Shape;743;p107"/>
          <p:cNvSpPr txBox="1"/>
          <p:nvPr/>
        </p:nvSpPr>
        <p:spPr>
          <a:xfrm>
            <a:off x="4869000" y="2156100"/>
            <a:ext cx="39633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lt2"/>
                </a:solidFill>
                <a:latin typeface="Arial"/>
                <a:ea typeface="Arial"/>
                <a:cs typeface="Arial"/>
                <a:sym typeface="Arial"/>
              </a:rPr>
              <a:t>linalg.matrix_power()</a:t>
            </a:r>
            <a:r>
              <a:rPr b="0" i="0" lang="en" sz="1400" u="none" cap="none" strike="noStrike">
                <a:solidFill>
                  <a:schemeClr val="lt2"/>
                </a:solidFill>
                <a:latin typeface="Arial"/>
                <a:ea typeface="Arial"/>
                <a:cs typeface="Arial"/>
                <a:sym typeface="Arial"/>
              </a:rPr>
              <a:t> takes a matrix and an integer as input and returns matrix raised to the power integer.</a:t>
            </a:r>
            <a:endParaRPr b="0" i="0" sz="1400" u="none" cap="none" strike="noStrike">
              <a:solidFill>
                <a:schemeClr val="lt2"/>
              </a:solidFill>
              <a:latin typeface="Arial"/>
              <a:ea typeface="Arial"/>
              <a:cs typeface="Arial"/>
              <a:sym typeface="Arial"/>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108"/>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Solving Linear Equation</a:t>
            </a:r>
            <a:endParaRPr/>
          </a:p>
        </p:txBody>
      </p:sp>
      <p:sp>
        <p:nvSpPr>
          <p:cNvPr id="749" name="Google Shape;749;p10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lang="en" sz="1800"/>
              <a:t>Quick Exercise! </a:t>
            </a:r>
            <a:endParaRPr b="1" sz="1800"/>
          </a:p>
          <a:p>
            <a:pPr indent="0" lvl="0" marL="0" rtl="0" algn="l">
              <a:lnSpc>
                <a:spcPct val="115000"/>
              </a:lnSpc>
              <a:spcBef>
                <a:spcPts val="1200"/>
              </a:spcBef>
              <a:spcAft>
                <a:spcPts val="1200"/>
              </a:spcAft>
              <a:buSzPts val="1800"/>
              <a:buNone/>
            </a:pPr>
            <a:r>
              <a:rPr lang="en" sz="1800"/>
              <a:t>Given matrices A and B, can you calculate X such that AX = B using functions used so far ?</a:t>
            </a:r>
            <a:endParaRPr sz="1800"/>
          </a:p>
        </p:txBody>
      </p:sp>
      <p:pic>
        <p:nvPicPr>
          <p:cNvPr id="750" name="Google Shape;750;p108"/>
          <p:cNvPicPr preferRelativeResize="0"/>
          <p:nvPr/>
        </p:nvPicPr>
        <p:blipFill rotWithShape="1">
          <a:blip r:embed="rId3">
            <a:alphaModFix/>
          </a:blip>
          <a:srcRect b="0" l="0" r="0" t="0"/>
          <a:stretch/>
        </p:blipFill>
        <p:spPr>
          <a:xfrm>
            <a:off x="311700" y="2739804"/>
            <a:ext cx="5121575" cy="1273975"/>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109"/>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Solving A linear equation</a:t>
            </a:r>
            <a:endParaRPr/>
          </a:p>
        </p:txBody>
      </p:sp>
      <p:sp>
        <p:nvSpPr>
          <p:cNvPr id="756" name="Google Shape;756;p10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457200" lvl="0" marL="3200400" rtl="0" algn="l">
              <a:lnSpc>
                <a:spcPct val="115000"/>
              </a:lnSpc>
              <a:spcBef>
                <a:spcPts val="0"/>
              </a:spcBef>
              <a:spcAft>
                <a:spcPts val="0"/>
              </a:spcAft>
              <a:buSzPts val="1800"/>
              <a:buNone/>
            </a:pPr>
            <a:r>
              <a:t/>
            </a:r>
            <a:endParaRPr/>
          </a:p>
          <a:p>
            <a:pPr indent="457200" lvl="0" marL="3200400" rtl="0" algn="l">
              <a:lnSpc>
                <a:spcPct val="115000"/>
              </a:lnSpc>
              <a:spcBef>
                <a:spcPts val="1200"/>
              </a:spcBef>
              <a:spcAft>
                <a:spcPts val="0"/>
              </a:spcAft>
              <a:buSzPts val="1800"/>
              <a:buNone/>
            </a:pPr>
            <a:r>
              <a:t/>
            </a:r>
            <a:endParaRPr/>
          </a:p>
          <a:p>
            <a:pPr indent="457200" lvl="0" marL="4572000" rtl="0" algn="l">
              <a:lnSpc>
                <a:spcPct val="115000"/>
              </a:lnSpc>
              <a:spcBef>
                <a:spcPts val="1200"/>
              </a:spcBef>
              <a:spcAft>
                <a:spcPts val="0"/>
              </a:spcAft>
              <a:buSzPts val="1800"/>
              <a:buNone/>
            </a:pPr>
            <a:r>
              <a:t/>
            </a:r>
            <a:endParaRPr/>
          </a:p>
          <a:p>
            <a:pPr indent="0" lvl="0" marL="4572000" rtl="0" algn="l">
              <a:lnSpc>
                <a:spcPct val="115000"/>
              </a:lnSpc>
              <a:spcBef>
                <a:spcPts val="1200"/>
              </a:spcBef>
              <a:spcAft>
                <a:spcPts val="1200"/>
              </a:spcAft>
              <a:buSzPts val="1800"/>
              <a:buNone/>
            </a:pPr>
            <a:r>
              <a:rPr lang="en" sz="1500"/>
              <a:t>Solving a linear equation can be cumbersome when the number of equations increases, numpy gets it done efficiently!</a:t>
            </a:r>
            <a:endParaRPr sz="1500"/>
          </a:p>
        </p:txBody>
      </p:sp>
      <p:pic>
        <p:nvPicPr>
          <p:cNvPr id="757" name="Google Shape;757;p109"/>
          <p:cNvPicPr preferRelativeResize="0"/>
          <p:nvPr/>
        </p:nvPicPr>
        <p:blipFill rotWithShape="1">
          <a:blip r:embed="rId3">
            <a:alphaModFix/>
          </a:blip>
          <a:srcRect b="0" l="0" r="0" t="0"/>
          <a:stretch/>
        </p:blipFill>
        <p:spPr>
          <a:xfrm>
            <a:off x="704475" y="1119487"/>
            <a:ext cx="3259375" cy="3482375"/>
          </a:xfrm>
          <a:prstGeom prst="rect">
            <a:avLst/>
          </a:prstGeom>
          <a:noFill/>
          <a:ln>
            <a:noFill/>
          </a:ln>
        </p:spPr>
      </p:pic>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p110"/>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Matrix Transformations : Stacking</a:t>
            </a:r>
            <a:endParaRPr/>
          </a:p>
        </p:txBody>
      </p:sp>
      <p:sp>
        <p:nvSpPr>
          <p:cNvPr id="763" name="Google Shape;763;p11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400"/>
              </a:spcBef>
              <a:spcAft>
                <a:spcPts val="0"/>
              </a:spcAft>
              <a:buSzPts val="1800"/>
              <a:buNone/>
            </a:pPr>
            <a:r>
              <a:rPr lang="en" sz="1429">
                <a:solidFill>
                  <a:schemeClr val="dk2"/>
                </a:solidFill>
                <a:latin typeface="Arial"/>
                <a:ea typeface="Arial"/>
                <a:cs typeface="Arial"/>
                <a:sym typeface="Arial"/>
              </a:rPr>
              <a:t>Stacking matrices in a new dimension has many uses. This can be implemented with the numpy </a:t>
            </a:r>
            <a:r>
              <a:rPr b="1" lang="en" sz="1429">
                <a:solidFill>
                  <a:schemeClr val="dk2"/>
                </a:solidFill>
                <a:latin typeface="Arial"/>
                <a:ea typeface="Arial"/>
                <a:cs typeface="Arial"/>
                <a:sym typeface="Arial"/>
              </a:rPr>
              <a:t>stack()</a:t>
            </a:r>
            <a:r>
              <a:rPr lang="en" sz="1429">
                <a:solidFill>
                  <a:schemeClr val="dk2"/>
                </a:solidFill>
                <a:latin typeface="Arial"/>
                <a:ea typeface="Arial"/>
                <a:cs typeface="Arial"/>
                <a:sym typeface="Arial"/>
              </a:rPr>
              <a:t> method</a:t>
            </a:r>
            <a:endParaRPr sz="1429">
              <a:solidFill>
                <a:schemeClr val="dk2"/>
              </a:solidFill>
              <a:latin typeface="Arial"/>
              <a:ea typeface="Arial"/>
              <a:cs typeface="Arial"/>
              <a:sym typeface="Arial"/>
            </a:endParaRPr>
          </a:p>
          <a:p>
            <a:pPr indent="457200" lvl="0" marL="4114800" rtl="0" algn="r">
              <a:lnSpc>
                <a:spcPct val="115000"/>
              </a:lnSpc>
              <a:spcBef>
                <a:spcPts val="1400"/>
              </a:spcBef>
              <a:spcAft>
                <a:spcPts val="400"/>
              </a:spcAft>
              <a:buSzPts val="1800"/>
              <a:buNone/>
            </a:pPr>
            <a:r>
              <a:rPr lang="en" sz="1500">
                <a:solidFill>
                  <a:schemeClr val="dk2"/>
                </a:solidFill>
                <a:latin typeface="Arial"/>
                <a:ea typeface="Arial"/>
                <a:cs typeface="Arial"/>
                <a:sym typeface="Arial"/>
              </a:rPr>
              <a:t>                                                                                      </a:t>
            </a:r>
            <a:endParaRPr/>
          </a:p>
        </p:txBody>
      </p:sp>
      <p:pic>
        <p:nvPicPr>
          <p:cNvPr id="764" name="Google Shape;764;p110"/>
          <p:cNvPicPr preferRelativeResize="0"/>
          <p:nvPr/>
        </p:nvPicPr>
        <p:blipFill rotWithShape="1">
          <a:blip r:embed="rId3">
            <a:alphaModFix/>
          </a:blip>
          <a:srcRect b="0" l="0" r="0" t="0"/>
          <a:stretch/>
        </p:blipFill>
        <p:spPr>
          <a:xfrm>
            <a:off x="311701" y="1813875"/>
            <a:ext cx="3969475" cy="2497425"/>
          </a:xfrm>
          <a:prstGeom prst="rect">
            <a:avLst/>
          </a:prstGeom>
          <a:noFill/>
          <a:ln>
            <a:noFill/>
          </a:ln>
        </p:spPr>
      </p:pic>
      <p:pic>
        <p:nvPicPr>
          <p:cNvPr id="765" name="Google Shape;765;p110"/>
          <p:cNvPicPr preferRelativeResize="0"/>
          <p:nvPr/>
        </p:nvPicPr>
        <p:blipFill rotWithShape="1">
          <a:blip r:embed="rId4">
            <a:alphaModFix/>
          </a:blip>
          <a:srcRect b="0" l="0" r="0" t="0"/>
          <a:stretch/>
        </p:blipFill>
        <p:spPr>
          <a:xfrm>
            <a:off x="4571998" y="1599400"/>
            <a:ext cx="3969474" cy="3229567"/>
          </a:xfrm>
          <a:prstGeom prst="rect">
            <a:avLst/>
          </a:prstGeom>
          <a:noFill/>
          <a:ln>
            <a:noFill/>
          </a:ln>
        </p:spPr>
      </p:pic>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11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Other Functions</a:t>
            </a:r>
            <a:endParaRPr/>
          </a:p>
        </p:txBody>
      </p:sp>
      <p:sp>
        <p:nvSpPr>
          <p:cNvPr id="771" name="Google Shape;771;p1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400"/>
              </a:spcBef>
              <a:spcAft>
                <a:spcPts val="0"/>
              </a:spcAft>
              <a:buClr>
                <a:schemeClr val="dk2"/>
              </a:buClr>
              <a:buSzPts val="1100"/>
              <a:buFont typeface="Arial"/>
              <a:buNone/>
            </a:pPr>
            <a:r>
              <a:rPr lang="en" sz="1400">
                <a:solidFill>
                  <a:schemeClr val="dk2"/>
                </a:solidFill>
              </a:rPr>
              <a:t>There are still a lot functionalities that </a:t>
            </a:r>
            <a:r>
              <a:rPr b="1" lang="en" sz="1400">
                <a:solidFill>
                  <a:schemeClr val="dk2"/>
                </a:solidFill>
              </a:rPr>
              <a:t>NumPy</a:t>
            </a:r>
            <a:r>
              <a:rPr lang="en" sz="1400">
                <a:solidFill>
                  <a:schemeClr val="dk2"/>
                </a:solidFill>
              </a:rPr>
              <a:t> offers like:</a:t>
            </a:r>
            <a:endParaRPr sz="1400">
              <a:solidFill>
                <a:schemeClr val="dk2"/>
              </a:solidFill>
            </a:endParaRPr>
          </a:p>
          <a:p>
            <a:pPr indent="0" lvl="0" marL="0" rtl="0" algn="l">
              <a:lnSpc>
                <a:spcPct val="115000"/>
              </a:lnSpc>
              <a:spcBef>
                <a:spcPts val="1400"/>
              </a:spcBef>
              <a:spcAft>
                <a:spcPts val="0"/>
              </a:spcAft>
              <a:buSzPts val="1800"/>
              <a:buNone/>
            </a:pPr>
            <a:r>
              <a:rPr b="1" lang="en" sz="1400">
                <a:solidFill>
                  <a:schemeClr val="dk2"/>
                </a:solidFill>
              </a:rPr>
              <a:t>Important Statistical Functions: </a:t>
            </a:r>
            <a:r>
              <a:rPr lang="en" sz="1400">
                <a:solidFill>
                  <a:schemeClr val="dk2"/>
                </a:solidFill>
              </a:rPr>
              <a:t>  </a:t>
            </a:r>
            <a:endParaRPr sz="1400">
              <a:solidFill>
                <a:schemeClr val="dk2"/>
              </a:solidFill>
            </a:endParaRPr>
          </a:p>
          <a:p>
            <a:pPr indent="0" lvl="0" marL="0" rtl="0" algn="l">
              <a:lnSpc>
                <a:spcPct val="115000"/>
              </a:lnSpc>
              <a:spcBef>
                <a:spcPts val="400"/>
              </a:spcBef>
              <a:spcAft>
                <a:spcPts val="0"/>
              </a:spcAft>
              <a:buSzPts val="1800"/>
              <a:buNone/>
            </a:pPr>
            <a:r>
              <a:rPr b="1" lang="en" sz="1400">
                <a:solidFill>
                  <a:schemeClr val="dk2"/>
                </a:solidFill>
              </a:rPr>
              <a:t>mean()</a:t>
            </a:r>
            <a:r>
              <a:rPr lang="en" sz="1400">
                <a:solidFill>
                  <a:schemeClr val="dk2"/>
                </a:solidFill>
              </a:rPr>
              <a:t>, </a:t>
            </a:r>
            <a:r>
              <a:rPr b="1" lang="en" sz="1400">
                <a:solidFill>
                  <a:schemeClr val="dk2"/>
                </a:solidFill>
              </a:rPr>
              <a:t>median()</a:t>
            </a:r>
            <a:r>
              <a:rPr lang="en" sz="1400">
                <a:solidFill>
                  <a:schemeClr val="dk2"/>
                </a:solidFill>
              </a:rPr>
              <a:t>, </a:t>
            </a:r>
            <a:r>
              <a:rPr b="1" lang="en" sz="1400">
                <a:solidFill>
                  <a:schemeClr val="dk2"/>
                </a:solidFill>
              </a:rPr>
              <a:t>var()</a:t>
            </a:r>
            <a:r>
              <a:rPr lang="en" sz="1400">
                <a:solidFill>
                  <a:schemeClr val="dk2"/>
                </a:solidFill>
              </a:rPr>
              <a:t>[For variance] ,</a:t>
            </a:r>
            <a:r>
              <a:rPr b="1" lang="en" sz="1400">
                <a:solidFill>
                  <a:schemeClr val="dk2"/>
                </a:solidFill>
              </a:rPr>
              <a:t>std()</a:t>
            </a:r>
            <a:r>
              <a:rPr lang="en" sz="1400">
                <a:solidFill>
                  <a:schemeClr val="dk2"/>
                </a:solidFill>
              </a:rPr>
              <a:t> [Standard Deviation]           </a:t>
            </a:r>
            <a:endParaRPr sz="1400">
              <a:solidFill>
                <a:schemeClr val="dk2"/>
              </a:solidFill>
            </a:endParaRPr>
          </a:p>
          <a:p>
            <a:pPr indent="0" lvl="0" marL="0" rtl="0" algn="l">
              <a:lnSpc>
                <a:spcPct val="115000"/>
              </a:lnSpc>
              <a:spcBef>
                <a:spcPts val="400"/>
              </a:spcBef>
              <a:spcAft>
                <a:spcPts val="0"/>
              </a:spcAft>
              <a:buSzPts val="1800"/>
              <a:buNone/>
            </a:pPr>
            <a:r>
              <a:t/>
            </a:r>
            <a:endParaRPr sz="1400">
              <a:solidFill>
                <a:schemeClr val="dk2"/>
              </a:solidFill>
            </a:endParaRPr>
          </a:p>
          <a:p>
            <a:pPr indent="0" lvl="0" marL="0" rtl="0" algn="l">
              <a:lnSpc>
                <a:spcPct val="115000"/>
              </a:lnSpc>
              <a:spcBef>
                <a:spcPts val="400"/>
              </a:spcBef>
              <a:spcAft>
                <a:spcPts val="0"/>
              </a:spcAft>
              <a:buSzPts val="1800"/>
              <a:buNone/>
            </a:pPr>
            <a:r>
              <a:rPr lang="en" sz="1400">
                <a:solidFill>
                  <a:schemeClr val="dk2"/>
                </a:solidFill>
              </a:rPr>
              <a:t>Functions for </a:t>
            </a:r>
            <a:r>
              <a:rPr b="1" lang="en" sz="1400">
                <a:solidFill>
                  <a:schemeClr val="dk2"/>
                </a:solidFill>
              </a:rPr>
              <a:t>expanding</a:t>
            </a:r>
            <a:r>
              <a:rPr lang="en" sz="1400">
                <a:solidFill>
                  <a:schemeClr val="dk2"/>
                </a:solidFill>
              </a:rPr>
              <a:t> and </a:t>
            </a:r>
            <a:r>
              <a:rPr b="1" lang="en" sz="1400">
                <a:solidFill>
                  <a:schemeClr val="dk2"/>
                </a:solidFill>
              </a:rPr>
              <a:t>squeezing </a:t>
            </a:r>
            <a:r>
              <a:rPr lang="en" sz="1400">
                <a:solidFill>
                  <a:schemeClr val="dk2"/>
                </a:solidFill>
              </a:rPr>
              <a:t>dimensions:</a:t>
            </a:r>
            <a:endParaRPr sz="1400">
              <a:solidFill>
                <a:schemeClr val="dk2"/>
              </a:solidFill>
            </a:endParaRPr>
          </a:p>
          <a:p>
            <a:pPr indent="0" lvl="0" marL="0" rtl="0" algn="l">
              <a:lnSpc>
                <a:spcPct val="115000"/>
              </a:lnSpc>
              <a:spcBef>
                <a:spcPts val="400"/>
              </a:spcBef>
              <a:spcAft>
                <a:spcPts val="0"/>
              </a:spcAft>
              <a:buClr>
                <a:schemeClr val="dk2"/>
              </a:buClr>
              <a:buSzPts val="1100"/>
              <a:buFont typeface="Arial"/>
              <a:buNone/>
            </a:pPr>
            <a:r>
              <a:rPr b="1" lang="en" sz="1400">
                <a:solidFill>
                  <a:schemeClr val="dk2"/>
                </a:solidFill>
              </a:rPr>
              <a:t>squeeze()</a:t>
            </a:r>
            <a:r>
              <a:rPr lang="en" sz="1400">
                <a:solidFill>
                  <a:schemeClr val="dk2"/>
                </a:solidFill>
              </a:rPr>
              <a:t>,</a:t>
            </a:r>
            <a:r>
              <a:rPr b="1" lang="en" sz="1400">
                <a:solidFill>
                  <a:schemeClr val="dk2"/>
                </a:solidFill>
              </a:rPr>
              <a:t> expand_dims()</a:t>
            </a:r>
            <a:endParaRPr b="1" sz="1400">
              <a:solidFill>
                <a:schemeClr val="dk2"/>
              </a:solidFill>
            </a:endParaRPr>
          </a:p>
          <a:p>
            <a:pPr indent="0" lvl="0" marL="0" rtl="0" algn="l">
              <a:lnSpc>
                <a:spcPct val="115000"/>
              </a:lnSpc>
              <a:spcBef>
                <a:spcPts val="1400"/>
              </a:spcBef>
              <a:spcAft>
                <a:spcPts val="0"/>
              </a:spcAft>
              <a:buClr>
                <a:schemeClr val="dk2"/>
              </a:buClr>
              <a:buSzPts val="1100"/>
              <a:buFont typeface="Arial"/>
              <a:buNone/>
            </a:pPr>
            <a:r>
              <a:t/>
            </a:r>
            <a:endParaRPr>
              <a:solidFill>
                <a:schemeClr val="dk2"/>
              </a:solidFill>
            </a:endParaRPr>
          </a:p>
          <a:p>
            <a:pPr indent="457200" lvl="0" marL="457200" rtl="0" algn="l">
              <a:lnSpc>
                <a:spcPct val="115000"/>
              </a:lnSpc>
              <a:spcBef>
                <a:spcPts val="400"/>
              </a:spcBef>
              <a:spcAft>
                <a:spcPts val="1200"/>
              </a:spcAft>
              <a:buSzPts val="1800"/>
              <a:buNone/>
            </a:pPr>
            <a:r>
              <a:rPr b="1" lang="en" sz="2700"/>
              <a:t>These are left for you to explore !!!</a:t>
            </a:r>
            <a:endParaRPr b="1" sz="2700"/>
          </a:p>
        </p:txBody>
      </p:sp>
    </p:spTree>
  </p:cSld>
  <p:clrMapOvr>
    <a:masterClrMapping/>
  </p:clrMapOvr>
</p:sld>
</file>

<file path=ppt/theme/theme1.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